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7" r:id="rId1"/>
  </p:sldMasterIdLst>
  <p:notesMasterIdLst>
    <p:notesMasterId r:id="rId20"/>
  </p:notesMasterIdLst>
  <p:sldIdLst>
    <p:sldId id="256" r:id="rId2"/>
    <p:sldId id="257" r:id="rId3"/>
    <p:sldId id="265" r:id="rId4"/>
    <p:sldId id="263" r:id="rId5"/>
    <p:sldId id="259" r:id="rId6"/>
    <p:sldId id="267" r:id="rId7"/>
    <p:sldId id="268" r:id="rId8"/>
    <p:sldId id="269" r:id="rId9"/>
    <p:sldId id="260" r:id="rId10"/>
    <p:sldId id="266" r:id="rId11"/>
    <p:sldId id="273" r:id="rId12"/>
    <p:sldId id="274" r:id="rId13"/>
    <p:sldId id="275" r:id="rId14"/>
    <p:sldId id="276" r:id="rId15"/>
    <p:sldId id="277" r:id="rId16"/>
    <p:sldId id="271" r:id="rId17"/>
    <p:sldId id="27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24F"/>
    <a:srgbClr val="E58459"/>
    <a:srgbClr val="FFCC00"/>
    <a:srgbClr val="F3CFAB"/>
    <a:srgbClr val="D20000"/>
    <a:srgbClr val="ADD486"/>
    <a:srgbClr val="EA0000"/>
    <a:srgbClr val="FFCC66"/>
    <a:srgbClr val="4897EE"/>
    <a:srgbClr val="378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22" autoAdjust="0"/>
  </p:normalViewPr>
  <p:slideViewPr>
    <p:cSldViewPr>
      <p:cViewPr>
        <p:scale>
          <a:sx n="114" d="100"/>
          <a:sy n="114" d="100"/>
        </p:scale>
        <p:origin x="-323" y="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471DD-A59D-4B2D-A511-E2298255ADD7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74F70CA-04E6-4728-9EB2-2EA8F03F3D15}">
      <dgm:prSet phldrT="[Text]" custT="1"/>
      <dgm:spPr/>
      <dgm:t>
        <a:bodyPr/>
        <a:lstStyle/>
        <a:p>
          <a:r>
            <a:rPr lang="de-DE" sz="1600" b="1" strike="noStrike" kern="1200" spc="-1">
              <a:latin typeface="Arial"/>
              <a:ea typeface="DejaVu Sans"/>
              <a:cs typeface="+mn-cs"/>
            </a:rPr>
            <a:t>Q1</a:t>
          </a:r>
          <a:br>
            <a:rPr lang="de-DE" sz="1600" b="1" strike="noStrike" kern="1200" spc="-1">
              <a:latin typeface="Arial"/>
              <a:ea typeface="DejaVu Sans"/>
              <a:cs typeface="+mn-cs"/>
            </a:rPr>
          </a:br>
          <a:r>
            <a:rPr lang="de-DE" sz="1600" b="1" strike="noStrike" kern="1200" spc="-1">
              <a:latin typeface="Arial"/>
              <a:ea typeface="DejaVu Sans"/>
              <a:cs typeface="+mn-cs"/>
            </a:rPr>
            <a:t>Unternehmen in der Marktwirtschaft</a:t>
          </a:r>
        </a:p>
        <a:p>
          <a:endParaRPr lang="de-DE" sz="1600" b="1" strike="noStrike" kern="1200" spc="-1" dirty="0">
            <a:latin typeface="Arial"/>
            <a:ea typeface="DejaVu Sans"/>
            <a:cs typeface="+mn-cs"/>
          </a:endParaRPr>
        </a:p>
      </dgm:t>
    </dgm:pt>
    <dgm:pt modelId="{8F3A285B-2ACE-4505-AA3A-8BF819F860D3}" type="parTrans" cxnId="{A2BFF2E4-0136-470C-913A-353ADEBA677D}">
      <dgm:prSet/>
      <dgm:spPr/>
      <dgm:t>
        <a:bodyPr/>
        <a:lstStyle/>
        <a:p>
          <a:endParaRPr lang="de-DE"/>
        </a:p>
      </dgm:t>
    </dgm:pt>
    <dgm:pt modelId="{D317652F-0DF8-440E-8F04-24FEBFBFA776}" type="sibTrans" cxnId="{A2BFF2E4-0136-470C-913A-353ADEBA677D}">
      <dgm:prSet/>
      <dgm:spPr/>
      <dgm:t>
        <a:bodyPr/>
        <a:lstStyle/>
        <a:p>
          <a:endParaRPr lang="de-DE"/>
        </a:p>
      </dgm:t>
    </dgm:pt>
    <dgm:pt modelId="{6194112E-1416-4AEA-991C-4E1E147D9781}">
      <dgm:prSet phldrT="[Text]" custT="1"/>
      <dgm:spPr/>
      <dgm:t>
        <a:bodyPr/>
        <a:lstStyle/>
        <a:p>
          <a:r>
            <a:rPr lang="de-DE" sz="1600" b="1" strike="noStrike" kern="1200" spc="-1">
              <a:latin typeface="Arial"/>
              <a:ea typeface="DejaVu Sans"/>
              <a:cs typeface="DejaVu Sans"/>
            </a:rPr>
            <a:t>Q2</a:t>
          </a:r>
          <a:br>
            <a:rPr lang="de-DE" sz="1600" b="1" strike="noStrike" kern="1200" spc="-1">
              <a:latin typeface="Arial"/>
              <a:ea typeface="DejaVu Sans"/>
              <a:cs typeface="DejaVu Sans"/>
            </a:rPr>
          </a:br>
          <a:r>
            <a:rPr lang="de-DE" sz="1600" b="1" strike="noStrike" kern="1200" spc="-1">
              <a:latin typeface="Arial"/>
              <a:ea typeface="DejaVu Sans"/>
              <a:cs typeface="DejaVu Sans"/>
            </a:rPr>
            <a:t>Arbeitnehmer in Unternehmen</a:t>
          </a:r>
          <a:endParaRPr lang="de-DE" sz="1600" b="1" strike="noStrike" kern="1200" spc="-1" dirty="0">
            <a:latin typeface="Arial"/>
            <a:ea typeface="DejaVu Sans"/>
            <a:cs typeface="DejaVu Sans"/>
          </a:endParaRPr>
        </a:p>
      </dgm:t>
    </dgm:pt>
    <dgm:pt modelId="{CDA6A894-DAB0-4B80-9F02-D2DEB2BF60CF}" type="parTrans" cxnId="{EFCADE3A-3414-47BF-BED0-563722522C71}">
      <dgm:prSet/>
      <dgm:spPr/>
      <dgm:t>
        <a:bodyPr/>
        <a:lstStyle/>
        <a:p>
          <a:endParaRPr lang="de-DE"/>
        </a:p>
      </dgm:t>
    </dgm:pt>
    <dgm:pt modelId="{D754FFDB-9931-4B59-AC75-19D24AB683F5}" type="sibTrans" cxnId="{EFCADE3A-3414-47BF-BED0-563722522C71}">
      <dgm:prSet/>
      <dgm:spPr/>
      <dgm:t>
        <a:bodyPr/>
        <a:lstStyle/>
        <a:p>
          <a:endParaRPr lang="de-DE"/>
        </a:p>
      </dgm:t>
    </dgm:pt>
    <dgm:pt modelId="{896F32A3-C393-4A4E-8B3A-F874D427B882}">
      <dgm:prSet phldrT="[Text]" custT="1"/>
      <dgm:spPr/>
      <dgm:t>
        <a:bodyPr/>
        <a:lstStyle/>
        <a:p>
          <a:r>
            <a:rPr lang="de-DE" sz="1600" b="1" strike="noStrike" kern="1200" spc="-1">
              <a:latin typeface="Arial"/>
              <a:ea typeface="DejaVu Sans"/>
              <a:cs typeface="DejaVu Sans"/>
            </a:rPr>
            <a:t>Q3</a:t>
          </a:r>
          <a:br>
            <a:rPr lang="de-DE" sz="1600" b="1" strike="noStrike" kern="1200" spc="-1">
              <a:latin typeface="Arial"/>
              <a:ea typeface="DejaVu Sans"/>
              <a:cs typeface="DejaVu Sans"/>
            </a:rPr>
          </a:br>
          <a:r>
            <a:rPr lang="de-DE" sz="1600" b="1" strike="noStrike" kern="1200" spc="-1">
              <a:latin typeface="Arial"/>
              <a:ea typeface="DejaVu Sans"/>
              <a:cs typeface="DejaVu Sans"/>
            </a:rPr>
            <a:t>Wirtschaftspolitik, Konjunkturpolitik</a:t>
          </a:r>
          <a:endParaRPr lang="de-DE" sz="1600" b="1" strike="noStrike" kern="1200" spc="-1" dirty="0">
            <a:latin typeface="Arial"/>
            <a:ea typeface="DejaVu Sans"/>
            <a:cs typeface="DejaVu Sans"/>
          </a:endParaRPr>
        </a:p>
      </dgm:t>
    </dgm:pt>
    <dgm:pt modelId="{A4CBC6D3-1521-401D-B75F-964C3A5BC3DB}" type="parTrans" cxnId="{3A37BEA4-06AD-40A8-B34F-F6E7FD329200}">
      <dgm:prSet/>
      <dgm:spPr/>
      <dgm:t>
        <a:bodyPr/>
        <a:lstStyle/>
        <a:p>
          <a:endParaRPr lang="de-DE"/>
        </a:p>
      </dgm:t>
    </dgm:pt>
    <dgm:pt modelId="{CDA2E8B1-7E1C-41DB-9E75-EFB9353ED55F}" type="sibTrans" cxnId="{3A37BEA4-06AD-40A8-B34F-F6E7FD329200}">
      <dgm:prSet/>
      <dgm:spPr/>
      <dgm:t>
        <a:bodyPr/>
        <a:lstStyle/>
        <a:p>
          <a:endParaRPr lang="de-DE"/>
        </a:p>
      </dgm:t>
    </dgm:pt>
    <dgm:pt modelId="{2122C379-4413-4829-8A65-67A563B8F7DA}">
      <dgm:prSet phldrT="[Text]" custT="1"/>
      <dgm:spPr/>
      <dgm:t>
        <a:bodyPr/>
        <a:lstStyle/>
        <a:p>
          <a:r>
            <a:rPr lang="de-DE" sz="1600" b="1" strike="noStrike" kern="1200" spc="-1">
              <a:latin typeface="Arial"/>
              <a:ea typeface="DejaVu Sans"/>
              <a:cs typeface="DejaVu Sans"/>
            </a:rPr>
            <a:t>Q4</a:t>
          </a:r>
          <a:br>
            <a:rPr lang="de-DE" sz="1600" b="1" strike="noStrike" kern="1200" spc="-1">
              <a:latin typeface="Arial"/>
              <a:ea typeface="DejaVu Sans"/>
              <a:cs typeface="DejaVu Sans"/>
            </a:rPr>
          </a:br>
          <a:r>
            <a:rPr lang="de-DE" sz="1600" b="1" strike="noStrike" kern="1200" spc="-1">
              <a:latin typeface="Arial"/>
              <a:ea typeface="DejaVu Sans"/>
              <a:cs typeface="DejaVu Sans"/>
            </a:rPr>
            <a:t>Staat und Wirtschaft</a:t>
          </a:r>
          <a:endParaRPr lang="de-DE" sz="1600" b="1" strike="noStrike" kern="1200" spc="-1" dirty="0">
            <a:latin typeface="Arial"/>
            <a:ea typeface="DejaVu Sans"/>
            <a:cs typeface="DejaVu Sans"/>
          </a:endParaRPr>
        </a:p>
      </dgm:t>
    </dgm:pt>
    <dgm:pt modelId="{50378126-E1E3-4D0E-BA72-2F09667236DA}" type="parTrans" cxnId="{A9BD3801-9CA0-4C12-BBB3-3B4BCF8BA1AE}">
      <dgm:prSet/>
      <dgm:spPr/>
      <dgm:t>
        <a:bodyPr/>
        <a:lstStyle/>
        <a:p>
          <a:endParaRPr lang="de-DE"/>
        </a:p>
      </dgm:t>
    </dgm:pt>
    <dgm:pt modelId="{A94F5DDF-7FDC-43FF-8AAF-769B82CDD3E3}" type="sibTrans" cxnId="{A9BD3801-9CA0-4C12-BBB3-3B4BCF8BA1AE}">
      <dgm:prSet/>
      <dgm:spPr/>
      <dgm:t>
        <a:bodyPr/>
        <a:lstStyle/>
        <a:p>
          <a:endParaRPr lang="de-DE"/>
        </a:p>
      </dgm:t>
    </dgm:pt>
    <dgm:pt modelId="{2A0BD1D6-72C6-455D-B670-BBB052822785}" type="pres">
      <dgm:prSet presAssocID="{21D471DD-A59D-4B2D-A511-E2298255AD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879C417-DF59-4F0B-9825-1AA237C8E2E8}" type="pres">
      <dgm:prSet presAssocID="{574F70CA-04E6-4728-9EB2-2EA8F03F3D15}" presName="compNode" presStyleCnt="0"/>
      <dgm:spPr/>
    </dgm:pt>
    <dgm:pt modelId="{22B18479-D555-40CE-AD91-2AB7E9AC6161}" type="pres">
      <dgm:prSet presAssocID="{574F70CA-04E6-4728-9EB2-2EA8F03F3D15}" presName="pictRect" presStyleLbl="node1" presStyleIdx="0" presStyleCnt="4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3574FB-7278-4353-AFB0-EEAB02605FD9}" type="pres">
      <dgm:prSet presAssocID="{574F70CA-04E6-4728-9EB2-2EA8F03F3D15}" presName="textRect" presStyleLbl="revTx" presStyleIdx="0" presStyleCnt="4" custLinFactNeighborX="-1873" custLinFactNeighborY="-59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36B718-9114-4131-94D4-A6AE4F6C6125}" type="pres">
      <dgm:prSet presAssocID="{D317652F-0DF8-440E-8F04-24FEBFBFA77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ABD7771-E00E-465D-82F3-1F619F1622EE}" type="pres">
      <dgm:prSet presAssocID="{6194112E-1416-4AEA-991C-4E1E147D9781}" presName="compNode" presStyleCnt="0"/>
      <dgm:spPr/>
    </dgm:pt>
    <dgm:pt modelId="{5D9DFF04-6210-4CA9-B534-F73DB147A309}" type="pres">
      <dgm:prSet presAssocID="{6194112E-1416-4AEA-991C-4E1E147D9781}" presName="pictRect" presStyleLbl="nod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E7CA743-C4B2-44FB-A047-5086411D4A87}" type="pres">
      <dgm:prSet presAssocID="{6194112E-1416-4AEA-991C-4E1E147D9781}" presName="textRect" presStyleLbl="revTx" presStyleIdx="1" presStyleCnt="4" custLinFactNeighborX="-1602" custLinFactNeighborY="-59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645D5F-0D4E-4FC5-8A59-E2A81BBE34EF}" type="pres">
      <dgm:prSet presAssocID="{D754FFDB-9931-4B59-AC75-19D24AB683F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9677AEDD-513A-4A3E-9AB3-A29F99C9AEC5}" type="pres">
      <dgm:prSet presAssocID="{896F32A3-C393-4A4E-8B3A-F874D427B882}" presName="compNode" presStyleCnt="0"/>
      <dgm:spPr/>
    </dgm:pt>
    <dgm:pt modelId="{DC6C8E9D-A53B-4525-94CA-DEFBB7032A4A}" type="pres">
      <dgm:prSet presAssocID="{896F32A3-C393-4A4E-8B3A-F874D427B882}" presName="pictRect" presStyleLbl="node1" presStyleIdx="2" presStyleCnt="4" custLinFactX="8402" custLinFactNeighborX="100000" custLinFactNeighborY="4291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14E780E-AD71-4812-A5E8-B49D46A5AFA8}" type="pres">
      <dgm:prSet presAssocID="{896F32A3-C393-4A4E-8B3A-F874D427B882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3909C3-317B-4BF5-A6E4-40357CA363B9}" type="pres">
      <dgm:prSet presAssocID="{CDA2E8B1-7E1C-41DB-9E75-EFB9353ED55F}" presName="sibTrans" presStyleLbl="sibTrans2D1" presStyleIdx="0" presStyleCnt="0"/>
      <dgm:spPr/>
      <dgm:t>
        <a:bodyPr/>
        <a:lstStyle/>
        <a:p>
          <a:endParaRPr lang="en-GB"/>
        </a:p>
      </dgm:t>
    </dgm:pt>
    <dgm:pt modelId="{7057C91F-28E5-4311-92A6-E3B4C62711A2}" type="pres">
      <dgm:prSet presAssocID="{2122C379-4413-4829-8A65-67A563B8F7DA}" presName="compNode" presStyleCnt="0"/>
      <dgm:spPr/>
    </dgm:pt>
    <dgm:pt modelId="{6B86BB8B-B8B9-4C5C-94E3-79DF997E1AB4}" type="pres">
      <dgm:prSet presAssocID="{2122C379-4413-4829-8A65-67A563B8F7DA}" presName="pictRect" presStyleLbl="node1" presStyleIdx="3" presStyleCnt="4" custLinFactX="-9673" custLinFactNeighborX="-100000" custLinFactNeighborY="4291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DC63956-EAAA-42E5-A7BC-E9D3BC71F47D}" type="pres">
      <dgm:prSet presAssocID="{2122C379-4413-4829-8A65-67A563B8F7DA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E02C1B9-4CA7-4209-9492-82167B475403}" type="presOf" srcId="{D317652F-0DF8-440E-8F04-24FEBFBFA776}" destId="{4B36B718-9114-4131-94D4-A6AE4F6C6125}" srcOrd="0" destOrd="0" presId="urn:microsoft.com/office/officeart/2005/8/layout/pList1"/>
    <dgm:cxn modelId="{3E112DAE-8F94-4F75-8A98-EB5ED9F96C75}" type="presOf" srcId="{6194112E-1416-4AEA-991C-4E1E147D9781}" destId="{6E7CA743-C4B2-44FB-A047-5086411D4A87}" srcOrd="0" destOrd="0" presId="urn:microsoft.com/office/officeart/2005/8/layout/pList1"/>
    <dgm:cxn modelId="{68043AF7-F3A3-4E49-8A16-E6852F696D2F}" type="presOf" srcId="{574F70CA-04E6-4728-9EB2-2EA8F03F3D15}" destId="{1A3574FB-7278-4353-AFB0-EEAB02605FD9}" srcOrd="0" destOrd="0" presId="urn:microsoft.com/office/officeart/2005/8/layout/pList1"/>
    <dgm:cxn modelId="{3A37BEA4-06AD-40A8-B34F-F6E7FD329200}" srcId="{21D471DD-A59D-4B2D-A511-E2298255ADD7}" destId="{896F32A3-C393-4A4E-8B3A-F874D427B882}" srcOrd="2" destOrd="0" parTransId="{A4CBC6D3-1521-401D-B75F-964C3A5BC3DB}" sibTransId="{CDA2E8B1-7E1C-41DB-9E75-EFB9353ED55F}"/>
    <dgm:cxn modelId="{EFCADE3A-3414-47BF-BED0-563722522C71}" srcId="{21D471DD-A59D-4B2D-A511-E2298255ADD7}" destId="{6194112E-1416-4AEA-991C-4E1E147D9781}" srcOrd="1" destOrd="0" parTransId="{CDA6A894-DAB0-4B80-9F02-D2DEB2BF60CF}" sibTransId="{D754FFDB-9931-4B59-AC75-19D24AB683F5}"/>
    <dgm:cxn modelId="{A9BD3801-9CA0-4C12-BBB3-3B4BCF8BA1AE}" srcId="{21D471DD-A59D-4B2D-A511-E2298255ADD7}" destId="{2122C379-4413-4829-8A65-67A563B8F7DA}" srcOrd="3" destOrd="0" parTransId="{50378126-E1E3-4D0E-BA72-2F09667236DA}" sibTransId="{A94F5DDF-7FDC-43FF-8AAF-769B82CDD3E3}"/>
    <dgm:cxn modelId="{A2BFF2E4-0136-470C-913A-353ADEBA677D}" srcId="{21D471DD-A59D-4B2D-A511-E2298255ADD7}" destId="{574F70CA-04E6-4728-9EB2-2EA8F03F3D15}" srcOrd="0" destOrd="0" parTransId="{8F3A285B-2ACE-4505-AA3A-8BF819F860D3}" sibTransId="{D317652F-0DF8-440E-8F04-24FEBFBFA776}"/>
    <dgm:cxn modelId="{29950F35-6812-462F-8A79-C14E0A85480A}" type="presOf" srcId="{896F32A3-C393-4A4E-8B3A-F874D427B882}" destId="{C14E780E-AD71-4812-A5E8-B49D46A5AFA8}" srcOrd="0" destOrd="0" presId="urn:microsoft.com/office/officeart/2005/8/layout/pList1"/>
    <dgm:cxn modelId="{08724DBD-EE69-499F-92E1-3FC3A95E169A}" type="presOf" srcId="{CDA2E8B1-7E1C-41DB-9E75-EFB9353ED55F}" destId="{BC3909C3-317B-4BF5-A6E4-40357CA363B9}" srcOrd="0" destOrd="0" presId="urn:microsoft.com/office/officeart/2005/8/layout/pList1"/>
    <dgm:cxn modelId="{5EEF9FF0-2C53-40E0-9B01-A2AE3253EDCC}" type="presOf" srcId="{2122C379-4413-4829-8A65-67A563B8F7DA}" destId="{CDC63956-EAAA-42E5-A7BC-E9D3BC71F47D}" srcOrd="0" destOrd="0" presId="urn:microsoft.com/office/officeart/2005/8/layout/pList1"/>
    <dgm:cxn modelId="{F9695161-1DC1-4ADE-B0E5-B76A770E9E05}" type="presOf" srcId="{21D471DD-A59D-4B2D-A511-E2298255ADD7}" destId="{2A0BD1D6-72C6-455D-B670-BBB052822785}" srcOrd="0" destOrd="0" presId="urn:microsoft.com/office/officeart/2005/8/layout/pList1"/>
    <dgm:cxn modelId="{E690392C-FE1F-427A-B0E5-658B975E7E7A}" type="presOf" srcId="{D754FFDB-9931-4B59-AC75-19D24AB683F5}" destId="{FE645D5F-0D4E-4FC5-8A59-E2A81BBE34EF}" srcOrd="0" destOrd="0" presId="urn:microsoft.com/office/officeart/2005/8/layout/pList1"/>
    <dgm:cxn modelId="{95A4D05E-64E2-4F41-89B5-24178A614E80}" type="presParOf" srcId="{2A0BD1D6-72C6-455D-B670-BBB052822785}" destId="{C879C417-DF59-4F0B-9825-1AA237C8E2E8}" srcOrd="0" destOrd="0" presId="urn:microsoft.com/office/officeart/2005/8/layout/pList1"/>
    <dgm:cxn modelId="{B5028A57-E4F2-4176-A04B-06E53DAB1031}" type="presParOf" srcId="{C879C417-DF59-4F0B-9825-1AA237C8E2E8}" destId="{22B18479-D555-40CE-AD91-2AB7E9AC6161}" srcOrd="0" destOrd="0" presId="urn:microsoft.com/office/officeart/2005/8/layout/pList1"/>
    <dgm:cxn modelId="{B5B94D00-717B-42B7-8F2F-75AC7008376D}" type="presParOf" srcId="{C879C417-DF59-4F0B-9825-1AA237C8E2E8}" destId="{1A3574FB-7278-4353-AFB0-EEAB02605FD9}" srcOrd="1" destOrd="0" presId="urn:microsoft.com/office/officeart/2005/8/layout/pList1"/>
    <dgm:cxn modelId="{53C736BB-8BFD-4947-9C7A-4318ED5E9E28}" type="presParOf" srcId="{2A0BD1D6-72C6-455D-B670-BBB052822785}" destId="{4B36B718-9114-4131-94D4-A6AE4F6C6125}" srcOrd="1" destOrd="0" presId="urn:microsoft.com/office/officeart/2005/8/layout/pList1"/>
    <dgm:cxn modelId="{2D34C70B-21A5-490D-BA27-24F4FF87CBC8}" type="presParOf" srcId="{2A0BD1D6-72C6-455D-B670-BBB052822785}" destId="{AABD7771-E00E-465D-82F3-1F619F1622EE}" srcOrd="2" destOrd="0" presId="urn:microsoft.com/office/officeart/2005/8/layout/pList1"/>
    <dgm:cxn modelId="{A7059673-AA67-44ED-A627-154230AA7410}" type="presParOf" srcId="{AABD7771-E00E-465D-82F3-1F619F1622EE}" destId="{5D9DFF04-6210-4CA9-B534-F73DB147A309}" srcOrd="0" destOrd="0" presId="urn:microsoft.com/office/officeart/2005/8/layout/pList1"/>
    <dgm:cxn modelId="{9414C136-7587-4584-A6F1-C7B8D9AB9B2C}" type="presParOf" srcId="{AABD7771-E00E-465D-82F3-1F619F1622EE}" destId="{6E7CA743-C4B2-44FB-A047-5086411D4A87}" srcOrd="1" destOrd="0" presId="urn:microsoft.com/office/officeart/2005/8/layout/pList1"/>
    <dgm:cxn modelId="{713EC4F9-E2C4-4939-B6FF-EE33B4E20E53}" type="presParOf" srcId="{2A0BD1D6-72C6-455D-B670-BBB052822785}" destId="{FE645D5F-0D4E-4FC5-8A59-E2A81BBE34EF}" srcOrd="3" destOrd="0" presId="urn:microsoft.com/office/officeart/2005/8/layout/pList1"/>
    <dgm:cxn modelId="{186A9863-7093-490A-8F7C-8F17F75B2B99}" type="presParOf" srcId="{2A0BD1D6-72C6-455D-B670-BBB052822785}" destId="{9677AEDD-513A-4A3E-9AB3-A29F99C9AEC5}" srcOrd="4" destOrd="0" presId="urn:microsoft.com/office/officeart/2005/8/layout/pList1"/>
    <dgm:cxn modelId="{3505920F-F7A8-4A6A-BAE1-1A6A461DB9AE}" type="presParOf" srcId="{9677AEDD-513A-4A3E-9AB3-A29F99C9AEC5}" destId="{DC6C8E9D-A53B-4525-94CA-DEFBB7032A4A}" srcOrd="0" destOrd="0" presId="urn:microsoft.com/office/officeart/2005/8/layout/pList1"/>
    <dgm:cxn modelId="{B3AA13EC-4B2C-44E1-A67C-9110C080AB02}" type="presParOf" srcId="{9677AEDD-513A-4A3E-9AB3-A29F99C9AEC5}" destId="{C14E780E-AD71-4812-A5E8-B49D46A5AFA8}" srcOrd="1" destOrd="0" presId="urn:microsoft.com/office/officeart/2005/8/layout/pList1"/>
    <dgm:cxn modelId="{133C4544-382B-4DF7-9056-B55D90FEDFA1}" type="presParOf" srcId="{2A0BD1D6-72C6-455D-B670-BBB052822785}" destId="{BC3909C3-317B-4BF5-A6E4-40357CA363B9}" srcOrd="5" destOrd="0" presId="urn:microsoft.com/office/officeart/2005/8/layout/pList1"/>
    <dgm:cxn modelId="{A728BA3B-ADB6-4ECE-9555-47A705F7574C}" type="presParOf" srcId="{2A0BD1D6-72C6-455D-B670-BBB052822785}" destId="{7057C91F-28E5-4311-92A6-E3B4C62711A2}" srcOrd="6" destOrd="0" presId="urn:microsoft.com/office/officeart/2005/8/layout/pList1"/>
    <dgm:cxn modelId="{A650DB54-FDD3-41BF-BDE5-CA83E42BB0CF}" type="presParOf" srcId="{7057C91F-28E5-4311-92A6-E3B4C62711A2}" destId="{6B86BB8B-B8B9-4C5C-94E3-79DF997E1AB4}" srcOrd="0" destOrd="0" presId="urn:microsoft.com/office/officeart/2005/8/layout/pList1"/>
    <dgm:cxn modelId="{F9D0A75D-AB79-45ED-ACEC-2F296C9E0EA4}" type="presParOf" srcId="{7057C91F-28E5-4311-92A6-E3B4C62711A2}" destId="{CDC63956-EAAA-42E5-A7BC-E9D3BC71F47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D90712-30BA-4202-9A73-9F052A6723C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60A8AA7-2003-4AE1-B9D3-15C03CCAAF3D}">
      <dgm:prSet phldrT="[Text]"/>
      <dgm:spPr/>
      <dgm:t>
        <a:bodyPr/>
        <a:lstStyle/>
        <a:p>
          <a:r>
            <a:rPr lang="de-DE" dirty="0"/>
            <a:t>Methoden u. Arbeitsweisen</a:t>
          </a:r>
        </a:p>
      </dgm:t>
    </dgm:pt>
    <dgm:pt modelId="{2B963C09-2DC0-4BE3-89E9-2B1D38C3941C}" type="parTrans" cxnId="{7BA31B8C-F12D-4C24-AD00-877B6C59B64D}">
      <dgm:prSet/>
      <dgm:spPr/>
      <dgm:t>
        <a:bodyPr/>
        <a:lstStyle/>
        <a:p>
          <a:endParaRPr lang="de-DE"/>
        </a:p>
      </dgm:t>
    </dgm:pt>
    <dgm:pt modelId="{FD8EEA2A-702D-417B-8965-226C04A2C420}" type="sibTrans" cxnId="{7BA31B8C-F12D-4C24-AD00-877B6C59B64D}">
      <dgm:prSet/>
      <dgm:spPr/>
      <dgm:t>
        <a:bodyPr/>
        <a:lstStyle/>
        <a:p>
          <a:endParaRPr lang="de-DE"/>
        </a:p>
      </dgm:t>
    </dgm:pt>
    <dgm:pt modelId="{8B56F815-10F5-4BC7-9033-A31727CCC8EF}">
      <dgm:prSet phldrT="[Text]" custT="1"/>
      <dgm:spPr/>
      <dgm:t>
        <a:bodyPr/>
        <a:lstStyle/>
        <a:p>
          <a:r>
            <a:rPr lang="de-DE" sz="1100" dirty="0"/>
            <a:t>Simulation einer Unternehmens-gründung</a:t>
          </a:r>
        </a:p>
      </dgm:t>
    </dgm:pt>
    <dgm:pt modelId="{F86BAFF5-9882-4566-A260-876421C0E572}" type="parTrans" cxnId="{1948C0C8-2E45-481A-AE30-56FD84C9EFEC}">
      <dgm:prSet/>
      <dgm:spPr/>
      <dgm:t>
        <a:bodyPr/>
        <a:lstStyle/>
        <a:p>
          <a:endParaRPr lang="de-DE"/>
        </a:p>
      </dgm:t>
    </dgm:pt>
    <dgm:pt modelId="{DC944635-0A0E-4A95-9672-9DFEDADABF79}" type="sibTrans" cxnId="{1948C0C8-2E45-481A-AE30-56FD84C9EFEC}">
      <dgm:prSet/>
      <dgm:spPr/>
      <dgm:t>
        <a:bodyPr/>
        <a:lstStyle/>
        <a:p>
          <a:endParaRPr lang="de-DE"/>
        </a:p>
      </dgm:t>
    </dgm:pt>
    <dgm:pt modelId="{DF8004E5-F3E0-46F5-AF50-26DE60C57247}">
      <dgm:prSet phldrT="[Text]" custT="1"/>
      <dgm:spPr/>
      <dgm:t>
        <a:bodyPr/>
        <a:lstStyle/>
        <a:p>
          <a:r>
            <a:rPr lang="de-DE" sz="1100" dirty="0"/>
            <a:t>Marketing-konzept gestalten</a:t>
          </a:r>
        </a:p>
      </dgm:t>
    </dgm:pt>
    <dgm:pt modelId="{0B95BB9C-B053-4505-BFF5-BD4760716C1B}" type="parTrans" cxnId="{365EBE30-0105-4CC2-8975-DB3C490056BF}">
      <dgm:prSet/>
      <dgm:spPr/>
      <dgm:t>
        <a:bodyPr/>
        <a:lstStyle/>
        <a:p>
          <a:endParaRPr lang="de-DE"/>
        </a:p>
      </dgm:t>
    </dgm:pt>
    <dgm:pt modelId="{6E53A034-8EF8-414E-B4A4-5F2B4E74ACC2}" type="sibTrans" cxnId="{365EBE30-0105-4CC2-8975-DB3C490056BF}">
      <dgm:prSet/>
      <dgm:spPr/>
      <dgm:t>
        <a:bodyPr/>
        <a:lstStyle/>
        <a:p>
          <a:endParaRPr lang="de-DE"/>
        </a:p>
      </dgm:t>
    </dgm:pt>
    <dgm:pt modelId="{E5EAF76B-3D19-44D5-A109-619C59878EBC}">
      <dgm:prSet phldrT="[Text]" custT="1"/>
      <dgm:spPr/>
      <dgm:t>
        <a:bodyPr/>
        <a:lstStyle/>
        <a:p>
          <a:r>
            <a:rPr lang="de-DE" sz="1100" dirty="0"/>
            <a:t>Bilanzen erstellen</a:t>
          </a:r>
        </a:p>
      </dgm:t>
    </dgm:pt>
    <dgm:pt modelId="{EF5DD228-FB8E-44E4-AC36-CAF33833B895}" type="parTrans" cxnId="{B280A2F6-E630-45C9-B10B-E19A3AD903EC}">
      <dgm:prSet/>
      <dgm:spPr/>
      <dgm:t>
        <a:bodyPr/>
        <a:lstStyle/>
        <a:p>
          <a:endParaRPr lang="de-DE"/>
        </a:p>
      </dgm:t>
    </dgm:pt>
    <dgm:pt modelId="{2490D9BA-5B19-45F6-880F-4B681098D09F}" type="sibTrans" cxnId="{B280A2F6-E630-45C9-B10B-E19A3AD903EC}">
      <dgm:prSet/>
      <dgm:spPr/>
      <dgm:t>
        <a:bodyPr/>
        <a:lstStyle/>
        <a:p>
          <a:endParaRPr lang="de-DE"/>
        </a:p>
      </dgm:t>
    </dgm:pt>
    <dgm:pt modelId="{5C8F3060-4CBC-491D-A473-E5B739C302B7}">
      <dgm:prSet phldrT="[Text]"/>
      <dgm:spPr/>
      <dgm:t>
        <a:bodyPr/>
        <a:lstStyle/>
        <a:p>
          <a:r>
            <a:rPr lang="de-DE" dirty="0"/>
            <a:t>Exkursionen zu Unternehmen</a:t>
          </a:r>
        </a:p>
      </dgm:t>
    </dgm:pt>
    <dgm:pt modelId="{F29A4D3D-403F-4820-92D3-FB64E7B513BB}" type="parTrans" cxnId="{8DEF0D97-C9AA-47F8-AD10-37595DD96A9E}">
      <dgm:prSet/>
      <dgm:spPr/>
      <dgm:t>
        <a:bodyPr/>
        <a:lstStyle/>
        <a:p>
          <a:endParaRPr lang="de-DE"/>
        </a:p>
      </dgm:t>
    </dgm:pt>
    <dgm:pt modelId="{3D5BBCC7-07C7-435E-A636-5D85AE70F921}" type="sibTrans" cxnId="{8DEF0D97-C9AA-47F8-AD10-37595DD96A9E}">
      <dgm:prSet/>
      <dgm:spPr/>
      <dgm:t>
        <a:bodyPr/>
        <a:lstStyle/>
        <a:p>
          <a:endParaRPr lang="de-DE"/>
        </a:p>
      </dgm:t>
    </dgm:pt>
    <dgm:pt modelId="{AA1F12F2-C38E-4E42-8B71-0E21B7A7FD78}">
      <dgm:prSet phldrT="[Text]" custT="1"/>
      <dgm:spPr/>
      <dgm:t>
        <a:bodyPr/>
        <a:lstStyle/>
        <a:p>
          <a:r>
            <a:rPr lang="de-DE" sz="1100" dirty="0"/>
            <a:t>Diagramme analysieren</a:t>
          </a:r>
        </a:p>
      </dgm:t>
    </dgm:pt>
    <dgm:pt modelId="{84A5E8E2-255F-4C67-A606-65AE7ED170A8}" type="parTrans" cxnId="{875A5002-A8C0-4550-8871-C6DF2A51C19B}">
      <dgm:prSet/>
      <dgm:spPr/>
      <dgm:t>
        <a:bodyPr/>
        <a:lstStyle/>
        <a:p>
          <a:endParaRPr lang="de-DE"/>
        </a:p>
      </dgm:t>
    </dgm:pt>
    <dgm:pt modelId="{A9078FA5-CB77-44E6-928D-3422BD97315C}" type="sibTrans" cxnId="{875A5002-A8C0-4550-8871-C6DF2A51C19B}">
      <dgm:prSet/>
      <dgm:spPr/>
      <dgm:t>
        <a:bodyPr/>
        <a:lstStyle/>
        <a:p>
          <a:endParaRPr lang="de-DE"/>
        </a:p>
      </dgm:t>
    </dgm:pt>
    <dgm:pt modelId="{520FC609-0F21-424E-9241-266749ED07B4}">
      <dgm:prSet phldrT="[Text]"/>
      <dgm:spPr/>
      <dgm:t>
        <a:bodyPr/>
        <a:lstStyle/>
        <a:p>
          <a:r>
            <a:rPr lang="de-DE" dirty="0"/>
            <a:t>Einladung von Experten aus Wirtschaft und Gewerkschaft</a:t>
          </a:r>
        </a:p>
      </dgm:t>
    </dgm:pt>
    <dgm:pt modelId="{2652C155-49AA-4C41-9BF8-CF8B4F434BFE}" type="parTrans" cxnId="{10E1ED74-97F6-447E-B2D0-D0A6C6E82991}">
      <dgm:prSet/>
      <dgm:spPr/>
      <dgm:t>
        <a:bodyPr/>
        <a:lstStyle/>
        <a:p>
          <a:endParaRPr lang="de-DE"/>
        </a:p>
      </dgm:t>
    </dgm:pt>
    <dgm:pt modelId="{3DA1FFDB-AC8D-4D4D-AD6F-A9D83D1B08BB}" type="sibTrans" cxnId="{10E1ED74-97F6-447E-B2D0-D0A6C6E82991}">
      <dgm:prSet/>
      <dgm:spPr/>
      <dgm:t>
        <a:bodyPr/>
        <a:lstStyle/>
        <a:p>
          <a:endParaRPr lang="de-DE"/>
        </a:p>
      </dgm:t>
    </dgm:pt>
    <dgm:pt modelId="{BD18971D-12CB-49B8-8A81-BFF9C6E8FC91}">
      <dgm:prSet phldrT="[Text]" custT="1"/>
      <dgm:spPr/>
      <dgm:t>
        <a:bodyPr/>
        <a:lstStyle/>
        <a:p>
          <a:r>
            <a:rPr lang="de-DE" sz="1100" dirty="0"/>
            <a:t>Maßnahmen der Politik beurteilen</a:t>
          </a:r>
        </a:p>
      </dgm:t>
    </dgm:pt>
    <dgm:pt modelId="{2E9D4C97-1268-4A99-A483-91D61D7B0D85}" type="parTrans" cxnId="{F09E79DD-0348-4061-A7AA-5BEF45AED9E9}">
      <dgm:prSet/>
      <dgm:spPr/>
      <dgm:t>
        <a:bodyPr/>
        <a:lstStyle/>
        <a:p>
          <a:endParaRPr lang="de-DE"/>
        </a:p>
      </dgm:t>
    </dgm:pt>
    <dgm:pt modelId="{2DA54E89-5A20-4643-8209-1D21F5D921D7}" type="sibTrans" cxnId="{F09E79DD-0348-4061-A7AA-5BEF45AED9E9}">
      <dgm:prSet/>
      <dgm:spPr/>
      <dgm:t>
        <a:bodyPr/>
        <a:lstStyle/>
        <a:p>
          <a:endParaRPr lang="de-DE"/>
        </a:p>
      </dgm:t>
    </dgm:pt>
    <dgm:pt modelId="{04FA96B2-9A02-4D3F-93FC-FB2E6EDF1B13}" type="pres">
      <dgm:prSet presAssocID="{0BD90712-30BA-4202-9A73-9F052A6723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7FEEF26-9E3C-452B-8E9C-0E678C81EC26}" type="pres">
      <dgm:prSet presAssocID="{F60A8AA7-2003-4AE1-B9D3-15C03CCAAF3D}" presName="singleCycle" presStyleCnt="0"/>
      <dgm:spPr/>
    </dgm:pt>
    <dgm:pt modelId="{273FAB50-88D7-47F5-A76A-ABE0DA2DDBE2}" type="pres">
      <dgm:prSet presAssocID="{F60A8AA7-2003-4AE1-B9D3-15C03CCAAF3D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GB"/>
        </a:p>
      </dgm:t>
    </dgm:pt>
    <dgm:pt modelId="{5B52A92A-0CAC-4DD5-BBC3-8548B4143852}" type="pres">
      <dgm:prSet presAssocID="{F86BAFF5-9882-4566-A260-876421C0E572}" presName="Name56" presStyleLbl="parChTrans1D2" presStyleIdx="0" presStyleCnt="7"/>
      <dgm:spPr/>
      <dgm:t>
        <a:bodyPr/>
        <a:lstStyle/>
        <a:p>
          <a:endParaRPr lang="en-GB"/>
        </a:p>
      </dgm:t>
    </dgm:pt>
    <dgm:pt modelId="{58CF8309-337D-4C94-9FE6-42CA4AED46B8}" type="pres">
      <dgm:prSet presAssocID="{8B56F815-10F5-4BC7-9033-A31727CCC8EF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8F01D1-B62B-4FBB-918A-538B392C7D36}" type="pres">
      <dgm:prSet presAssocID="{0B95BB9C-B053-4505-BFF5-BD4760716C1B}" presName="Name56" presStyleLbl="parChTrans1D2" presStyleIdx="1" presStyleCnt="7"/>
      <dgm:spPr/>
      <dgm:t>
        <a:bodyPr/>
        <a:lstStyle/>
        <a:p>
          <a:endParaRPr lang="en-GB"/>
        </a:p>
      </dgm:t>
    </dgm:pt>
    <dgm:pt modelId="{A9948D2E-EA96-4D1E-A942-1C191D740CBA}" type="pres">
      <dgm:prSet presAssocID="{DF8004E5-F3E0-46F5-AF50-26DE60C57247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E37418-EBDE-4270-952B-A926A487E126}" type="pres">
      <dgm:prSet presAssocID="{EF5DD228-FB8E-44E4-AC36-CAF33833B895}" presName="Name56" presStyleLbl="parChTrans1D2" presStyleIdx="2" presStyleCnt="7"/>
      <dgm:spPr/>
      <dgm:t>
        <a:bodyPr/>
        <a:lstStyle/>
        <a:p>
          <a:endParaRPr lang="en-GB"/>
        </a:p>
      </dgm:t>
    </dgm:pt>
    <dgm:pt modelId="{A4A6756E-A8BE-4539-9B0A-BC0177431404}" type="pres">
      <dgm:prSet presAssocID="{E5EAF76B-3D19-44D5-A109-619C59878EBC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F7E0DD-7A8F-48B6-BF6C-2D38BC189B62}" type="pres">
      <dgm:prSet presAssocID="{84A5E8E2-255F-4C67-A606-65AE7ED170A8}" presName="Name56" presStyleLbl="parChTrans1D2" presStyleIdx="3" presStyleCnt="7"/>
      <dgm:spPr/>
      <dgm:t>
        <a:bodyPr/>
        <a:lstStyle/>
        <a:p>
          <a:endParaRPr lang="en-GB"/>
        </a:p>
      </dgm:t>
    </dgm:pt>
    <dgm:pt modelId="{9E80AF33-117C-44EB-B55A-928041E68FC0}" type="pres">
      <dgm:prSet presAssocID="{AA1F12F2-C38E-4E42-8B71-0E21B7A7FD78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37919E-630A-4931-B73B-6DC8DFF1647E}" type="pres">
      <dgm:prSet presAssocID="{F29A4D3D-403F-4820-92D3-FB64E7B513BB}" presName="Name56" presStyleLbl="parChTrans1D2" presStyleIdx="4" presStyleCnt="7"/>
      <dgm:spPr/>
      <dgm:t>
        <a:bodyPr/>
        <a:lstStyle/>
        <a:p>
          <a:endParaRPr lang="en-GB"/>
        </a:p>
      </dgm:t>
    </dgm:pt>
    <dgm:pt modelId="{517BC73A-C8BC-4F11-82D9-7C5D6FDA5F01}" type="pres">
      <dgm:prSet presAssocID="{5C8F3060-4CBC-491D-A473-E5B739C302B7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103A25-1A7B-4D61-85F1-2CF6E17342CE}" type="pres">
      <dgm:prSet presAssocID="{2652C155-49AA-4C41-9BF8-CF8B4F434BFE}" presName="Name56" presStyleLbl="parChTrans1D2" presStyleIdx="5" presStyleCnt="7"/>
      <dgm:spPr/>
      <dgm:t>
        <a:bodyPr/>
        <a:lstStyle/>
        <a:p>
          <a:endParaRPr lang="en-GB"/>
        </a:p>
      </dgm:t>
    </dgm:pt>
    <dgm:pt modelId="{2D56408F-2D02-4543-B22C-911A316DC2FB}" type="pres">
      <dgm:prSet presAssocID="{520FC609-0F21-424E-9241-266749ED07B4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6579DC-150A-4661-937F-C2F1F9257BC5}" type="pres">
      <dgm:prSet presAssocID="{2E9D4C97-1268-4A99-A483-91D61D7B0D85}" presName="Name56" presStyleLbl="parChTrans1D2" presStyleIdx="6" presStyleCnt="7"/>
      <dgm:spPr/>
      <dgm:t>
        <a:bodyPr/>
        <a:lstStyle/>
        <a:p>
          <a:endParaRPr lang="en-GB"/>
        </a:p>
      </dgm:t>
    </dgm:pt>
    <dgm:pt modelId="{8147598D-BDF7-4952-967B-B3401290AE02}" type="pres">
      <dgm:prSet presAssocID="{BD18971D-12CB-49B8-8A81-BFF9C6E8FC91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BE8EA38-BA13-4CE6-93B8-C4A16F808F82}" type="presOf" srcId="{84A5E8E2-255F-4C67-A606-65AE7ED170A8}" destId="{95F7E0DD-7A8F-48B6-BF6C-2D38BC189B62}" srcOrd="0" destOrd="0" presId="urn:microsoft.com/office/officeart/2008/layout/RadialCluster"/>
    <dgm:cxn modelId="{A310A8B1-051A-4A45-8B22-3B367FDF7FB2}" type="presOf" srcId="{E5EAF76B-3D19-44D5-A109-619C59878EBC}" destId="{A4A6756E-A8BE-4539-9B0A-BC0177431404}" srcOrd="0" destOrd="0" presId="urn:microsoft.com/office/officeart/2008/layout/RadialCluster"/>
    <dgm:cxn modelId="{F09E79DD-0348-4061-A7AA-5BEF45AED9E9}" srcId="{F60A8AA7-2003-4AE1-B9D3-15C03CCAAF3D}" destId="{BD18971D-12CB-49B8-8A81-BFF9C6E8FC91}" srcOrd="6" destOrd="0" parTransId="{2E9D4C97-1268-4A99-A483-91D61D7B0D85}" sibTransId="{2DA54E89-5A20-4643-8209-1D21F5D921D7}"/>
    <dgm:cxn modelId="{45F31B56-5A28-4724-8831-0B09D3B732F9}" type="presOf" srcId="{2E9D4C97-1268-4A99-A483-91D61D7B0D85}" destId="{446579DC-150A-4661-937F-C2F1F9257BC5}" srcOrd="0" destOrd="0" presId="urn:microsoft.com/office/officeart/2008/layout/RadialCluster"/>
    <dgm:cxn modelId="{D0BA978F-7560-43A0-BBFD-F252D5F48B9C}" type="presOf" srcId="{0BD90712-30BA-4202-9A73-9F052A6723CB}" destId="{04FA96B2-9A02-4D3F-93FC-FB2E6EDF1B13}" srcOrd="0" destOrd="0" presId="urn:microsoft.com/office/officeart/2008/layout/RadialCluster"/>
    <dgm:cxn modelId="{37C9A588-D3EC-4FC0-9085-B2D2D1B6F2B1}" type="presOf" srcId="{8B56F815-10F5-4BC7-9033-A31727CCC8EF}" destId="{58CF8309-337D-4C94-9FE6-42CA4AED46B8}" srcOrd="0" destOrd="0" presId="urn:microsoft.com/office/officeart/2008/layout/RadialCluster"/>
    <dgm:cxn modelId="{8DEF0D97-C9AA-47F8-AD10-37595DD96A9E}" srcId="{F60A8AA7-2003-4AE1-B9D3-15C03CCAAF3D}" destId="{5C8F3060-4CBC-491D-A473-E5B739C302B7}" srcOrd="4" destOrd="0" parTransId="{F29A4D3D-403F-4820-92D3-FB64E7B513BB}" sibTransId="{3D5BBCC7-07C7-435E-A636-5D85AE70F921}"/>
    <dgm:cxn modelId="{B280A2F6-E630-45C9-B10B-E19A3AD903EC}" srcId="{F60A8AA7-2003-4AE1-B9D3-15C03CCAAF3D}" destId="{E5EAF76B-3D19-44D5-A109-619C59878EBC}" srcOrd="2" destOrd="0" parTransId="{EF5DD228-FB8E-44E4-AC36-CAF33833B895}" sibTransId="{2490D9BA-5B19-45F6-880F-4B681098D09F}"/>
    <dgm:cxn modelId="{71702B61-E44F-4B22-B5C0-9BC06936356E}" type="presOf" srcId="{0B95BB9C-B053-4505-BFF5-BD4760716C1B}" destId="{018F01D1-B62B-4FBB-918A-538B392C7D36}" srcOrd="0" destOrd="0" presId="urn:microsoft.com/office/officeart/2008/layout/RadialCluster"/>
    <dgm:cxn modelId="{7BA98D66-8A85-47F5-8AAD-92773FE88071}" type="presOf" srcId="{F29A4D3D-403F-4820-92D3-FB64E7B513BB}" destId="{DE37919E-630A-4931-B73B-6DC8DFF1647E}" srcOrd="0" destOrd="0" presId="urn:microsoft.com/office/officeart/2008/layout/RadialCluster"/>
    <dgm:cxn modelId="{55D9E1BC-6064-4B9C-BA28-E07911151E21}" type="presOf" srcId="{AA1F12F2-C38E-4E42-8B71-0E21B7A7FD78}" destId="{9E80AF33-117C-44EB-B55A-928041E68FC0}" srcOrd="0" destOrd="0" presId="urn:microsoft.com/office/officeart/2008/layout/RadialCluster"/>
    <dgm:cxn modelId="{1948C0C8-2E45-481A-AE30-56FD84C9EFEC}" srcId="{F60A8AA7-2003-4AE1-B9D3-15C03CCAAF3D}" destId="{8B56F815-10F5-4BC7-9033-A31727CCC8EF}" srcOrd="0" destOrd="0" parTransId="{F86BAFF5-9882-4566-A260-876421C0E572}" sibTransId="{DC944635-0A0E-4A95-9672-9DFEDADABF79}"/>
    <dgm:cxn modelId="{875A5002-A8C0-4550-8871-C6DF2A51C19B}" srcId="{F60A8AA7-2003-4AE1-B9D3-15C03CCAAF3D}" destId="{AA1F12F2-C38E-4E42-8B71-0E21B7A7FD78}" srcOrd="3" destOrd="0" parTransId="{84A5E8E2-255F-4C67-A606-65AE7ED170A8}" sibTransId="{A9078FA5-CB77-44E6-928D-3422BD97315C}"/>
    <dgm:cxn modelId="{B8CC5DEE-2A2D-424B-9AE5-762D0D40D64B}" type="presOf" srcId="{DF8004E5-F3E0-46F5-AF50-26DE60C57247}" destId="{A9948D2E-EA96-4D1E-A942-1C191D740CBA}" srcOrd="0" destOrd="0" presId="urn:microsoft.com/office/officeart/2008/layout/RadialCluster"/>
    <dgm:cxn modelId="{3719D105-1439-4931-AFEA-BCD3EB83F74C}" type="presOf" srcId="{520FC609-0F21-424E-9241-266749ED07B4}" destId="{2D56408F-2D02-4543-B22C-911A316DC2FB}" srcOrd="0" destOrd="0" presId="urn:microsoft.com/office/officeart/2008/layout/RadialCluster"/>
    <dgm:cxn modelId="{CE510DDB-9F34-4304-8C13-87479BA3CE7B}" type="presOf" srcId="{EF5DD228-FB8E-44E4-AC36-CAF33833B895}" destId="{4CE37418-EBDE-4270-952B-A926A487E126}" srcOrd="0" destOrd="0" presId="urn:microsoft.com/office/officeart/2008/layout/RadialCluster"/>
    <dgm:cxn modelId="{7BA31B8C-F12D-4C24-AD00-877B6C59B64D}" srcId="{0BD90712-30BA-4202-9A73-9F052A6723CB}" destId="{F60A8AA7-2003-4AE1-B9D3-15C03CCAAF3D}" srcOrd="0" destOrd="0" parTransId="{2B963C09-2DC0-4BE3-89E9-2B1D38C3941C}" sibTransId="{FD8EEA2A-702D-417B-8965-226C04A2C420}"/>
    <dgm:cxn modelId="{10E1ED74-97F6-447E-B2D0-D0A6C6E82991}" srcId="{F60A8AA7-2003-4AE1-B9D3-15C03CCAAF3D}" destId="{520FC609-0F21-424E-9241-266749ED07B4}" srcOrd="5" destOrd="0" parTransId="{2652C155-49AA-4C41-9BF8-CF8B4F434BFE}" sibTransId="{3DA1FFDB-AC8D-4D4D-AD6F-A9D83D1B08BB}"/>
    <dgm:cxn modelId="{DA81AF58-CA83-43AB-A8B1-9BFBCCA86076}" type="presOf" srcId="{F60A8AA7-2003-4AE1-B9D3-15C03CCAAF3D}" destId="{273FAB50-88D7-47F5-A76A-ABE0DA2DDBE2}" srcOrd="0" destOrd="0" presId="urn:microsoft.com/office/officeart/2008/layout/RadialCluster"/>
    <dgm:cxn modelId="{630765F7-A351-4CA2-89CE-797B706A3DE6}" type="presOf" srcId="{5C8F3060-4CBC-491D-A473-E5B739C302B7}" destId="{517BC73A-C8BC-4F11-82D9-7C5D6FDA5F01}" srcOrd="0" destOrd="0" presId="urn:microsoft.com/office/officeart/2008/layout/RadialCluster"/>
    <dgm:cxn modelId="{365EBE30-0105-4CC2-8975-DB3C490056BF}" srcId="{F60A8AA7-2003-4AE1-B9D3-15C03CCAAF3D}" destId="{DF8004E5-F3E0-46F5-AF50-26DE60C57247}" srcOrd="1" destOrd="0" parTransId="{0B95BB9C-B053-4505-BFF5-BD4760716C1B}" sibTransId="{6E53A034-8EF8-414E-B4A4-5F2B4E74ACC2}"/>
    <dgm:cxn modelId="{8B95A8A0-D09A-41B1-9EA7-692D596FD0BC}" type="presOf" srcId="{BD18971D-12CB-49B8-8A81-BFF9C6E8FC91}" destId="{8147598D-BDF7-4952-967B-B3401290AE02}" srcOrd="0" destOrd="0" presId="urn:microsoft.com/office/officeart/2008/layout/RadialCluster"/>
    <dgm:cxn modelId="{D919A1DD-8FA0-4E86-B9B6-0566255152F7}" type="presOf" srcId="{2652C155-49AA-4C41-9BF8-CF8B4F434BFE}" destId="{EF103A25-1A7B-4D61-85F1-2CF6E17342CE}" srcOrd="0" destOrd="0" presId="urn:microsoft.com/office/officeart/2008/layout/RadialCluster"/>
    <dgm:cxn modelId="{6BC20E85-5CF0-41A4-9CB7-DFB76196CF1E}" type="presOf" srcId="{F86BAFF5-9882-4566-A260-876421C0E572}" destId="{5B52A92A-0CAC-4DD5-BBC3-8548B4143852}" srcOrd="0" destOrd="0" presId="urn:microsoft.com/office/officeart/2008/layout/RadialCluster"/>
    <dgm:cxn modelId="{1E5A40E3-488D-4422-880D-58198C07EE75}" type="presParOf" srcId="{04FA96B2-9A02-4D3F-93FC-FB2E6EDF1B13}" destId="{67FEEF26-9E3C-452B-8E9C-0E678C81EC26}" srcOrd="0" destOrd="0" presId="urn:microsoft.com/office/officeart/2008/layout/RadialCluster"/>
    <dgm:cxn modelId="{89EE87C1-00CD-42E6-96DB-56B0C2F3E9D3}" type="presParOf" srcId="{67FEEF26-9E3C-452B-8E9C-0E678C81EC26}" destId="{273FAB50-88D7-47F5-A76A-ABE0DA2DDBE2}" srcOrd="0" destOrd="0" presId="urn:microsoft.com/office/officeart/2008/layout/RadialCluster"/>
    <dgm:cxn modelId="{CE7B8F23-FAB8-41CC-9F26-8B46372F69CF}" type="presParOf" srcId="{67FEEF26-9E3C-452B-8E9C-0E678C81EC26}" destId="{5B52A92A-0CAC-4DD5-BBC3-8548B4143852}" srcOrd="1" destOrd="0" presId="urn:microsoft.com/office/officeart/2008/layout/RadialCluster"/>
    <dgm:cxn modelId="{D7DF122D-C56B-48C3-B707-1F01CA396554}" type="presParOf" srcId="{67FEEF26-9E3C-452B-8E9C-0E678C81EC26}" destId="{58CF8309-337D-4C94-9FE6-42CA4AED46B8}" srcOrd="2" destOrd="0" presId="urn:microsoft.com/office/officeart/2008/layout/RadialCluster"/>
    <dgm:cxn modelId="{436242A5-C955-420B-A9A6-83936283ABCF}" type="presParOf" srcId="{67FEEF26-9E3C-452B-8E9C-0E678C81EC26}" destId="{018F01D1-B62B-4FBB-918A-538B392C7D36}" srcOrd="3" destOrd="0" presId="urn:microsoft.com/office/officeart/2008/layout/RadialCluster"/>
    <dgm:cxn modelId="{8EDD510B-DBCB-4F57-B577-B16A1C1F7BB3}" type="presParOf" srcId="{67FEEF26-9E3C-452B-8E9C-0E678C81EC26}" destId="{A9948D2E-EA96-4D1E-A942-1C191D740CBA}" srcOrd="4" destOrd="0" presId="urn:microsoft.com/office/officeart/2008/layout/RadialCluster"/>
    <dgm:cxn modelId="{56F3A05E-3FD3-4909-B2A4-37C70E7E63B1}" type="presParOf" srcId="{67FEEF26-9E3C-452B-8E9C-0E678C81EC26}" destId="{4CE37418-EBDE-4270-952B-A926A487E126}" srcOrd="5" destOrd="0" presId="urn:microsoft.com/office/officeart/2008/layout/RadialCluster"/>
    <dgm:cxn modelId="{FA24D99E-7BA7-4E6D-86E5-FE148899849C}" type="presParOf" srcId="{67FEEF26-9E3C-452B-8E9C-0E678C81EC26}" destId="{A4A6756E-A8BE-4539-9B0A-BC0177431404}" srcOrd="6" destOrd="0" presId="urn:microsoft.com/office/officeart/2008/layout/RadialCluster"/>
    <dgm:cxn modelId="{DF00E1AE-D5AA-4732-94FA-40F779D5A89A}" type="presParOf" srcId="{67FEEF26-9E3C-452B-8E9C-0E678C81EC26}" destId="{95F7E0DD-7A8F-48B6-BF6C-2D38BC189B62}" srcOrd="7" destOrd="0" presId="urn:microsoft.com/office/officeart/2008/layout/RadialCluster"/>
    <dgm:cxn modelId="{EF456D81-F07B-4D92-8D5E-8941AFF291EB}" type="presParOf" srcId="{67FEEF26-9E3C-452B-8E9C-0E678C81EC26}" destId="{9E80AF33-117C-44EB-B55A-928041E68FC0}" srcOrd="8" destOrd="0" presId="urn:microsoft.com/office/officeart/2008/layout/RadialCluster"/>
    <dgm:cxn modelId="{894514C1-0D76-4A54-AE61-4E83522B2B97}" type="presParOf" srcId="{67FEEF26-9E3C-452B-8E9C-0E678C81EC26}" destId="{DE37919E-630A-4931-B73B-6DC8DFF1647E}" srcOrd="9" destOrd="0" presId="urn:microsoft.com/office/officeart/2008/layout/RadialCluster"/>
    <dgm:cxn modelId="{D097EA3A-7FC7-490B-A0DF-B65AFD8B89A8}" type="presParOf" srcId="{67FEEF26-9E3C-452B-8E9C-0E678C81EC26}" destId="{517BC73A-C8BC-4F11-82D9-7C5D6FDA5F01}" srcOrd="10" destOrd="0" presId="urn:microsoft.com/office/officeart/2008/layout/RadialCluster"/>
    <dgm:cxn modelId="{6D7224CE-FD33-4012-9098-E4D9387A904F}" type="presParOf" srcId="{67FEEF26-9E3C-452B-8E9C-0E678C81EC26}" destId="{EF103A25-1A7B-4D61-85F1-2CF6E17342CE}" srcOrd="11" destOrd="0" presId="urn:microsoft.com/office/officeart/2008/layout/RadialCluster"/>
    <dgm:cxn modelId="{D4138D7B-4FA4-4968-BB53-910D9AAE4153}" type="presParOf" srcId="{67FEEF26-9E3C-452B-8E9C-0E678C81EC26}" destId="{2D56408F-2D02-4543-B22C-911A316DC2FB}" srcOrd="12" destOrd="0" presId="urn:microsoft.com/office/officeart/2008/layout/RadialCluster"/>
    <dgm:cxn modelId="{42D75488-EE94-463D-A64D-ED9005AD6F84}" type="presParOf" srcId="{67FEEF26-9E3C-452B-8E9C-0E678C81EC26}" destId="{446579DC-150A-4661-937F-C2F1F9257BC5}" srcOrd="13" destOrd="0" presId="urn:microsoft.com/office/officeart/2008/layout/RadialCluster"/>
    <dgm:cxn modelId="{9F9D3569-A0EE-4430-9886-819A9785C9B9}" type="presParOf" srcId="{67FEEF26-9E3C-452B-8E9C-0E678C81EC26}" destId="{8147598D-BDF7-4952-967B-B3401290AE02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1D5F0-4DA0-4AD5-A511-FB7CE48B68AF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52625-0195-41A3-89BD-003E7515B3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66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D062A-7B67-482F-A7BF-83CDBBE06BC3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062A-7B67-482F-A7BF-83CDBBE06BC3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062A-7B67-482F-A7BF-83CDBBE06BC3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2" y="273352"/>
            <a:ext cx="8229090" cy="114468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0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72" y="1604514"/>
            <a:ext cx="8229090" cy="397715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29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034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7853916" y="6356350"/>
            <a:ext cx="1137684" cy="365125"/>
          </a:xfrm>
        </p:spPr>
        <p:txBody>
          <a:bodyPr/>
          <a:lstStyle/>
          <a:p>
            <a:r>
              <a:rPr lang="en-GB" dirty="0"/>
              <a:t>                    </a:t>
            </a:r>
            <a:fld id="{A4AD062A-7B67-482F-A7BF-83CDBBE06BC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D062A-7B67-482F-A7BF-83CDBBE06BC3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D062A-7B67-482F-A7BF-83CDBBE06BC3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D062A-7B67-482F-A7BF-83CDBBE06BC3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D062A-7B67-482F-A7BF-83CDBBE06BC3}" type="slidenum">
              <a:rPr lang="en-GB" smtClean="0"/>
              <a:t>‹Nr.›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062A-7B67-482F-A7BF-83CDBBE06BC3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D062A-7B67-482F-A7BF-83CDBBE06BC3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AD062A-7B67-482F-A7BF-83CDBBE06BC3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062A-7B67-482F-A7BF-83CDBBE06BC3}" type="slidenum">
              <a:rPr lang="en-GB" smtClean="0"/>
              <a:t>‹Nr.›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2.wdp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4.png"/><Relationship Id="rId18" Type="http://schemas.openxmlformats.org/officeDocument/2006/relationships/image" Target="../media/image51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41.png"/><Relationship Id="rId12" Type="http://schemas.openxmlformats.org/officeDocument/2006/relationships/image" Target="../media/image45.svg"/><Relationship Id="rId17" Type="http://schemas.openxmlformats.org/officeDocument/2006/relationships/image" Target="../media/image46.png"/><Relationship Id="rId2" Type="http://schemas.openxmlformats.org/officeDocument/2006/relationships/diagramData" Target="../diagrams/data2.xml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openxmlformats.org/officeDocument/2006/relationships/image" Target="../media/image43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45.png"/><Relationship Id="rId10" Type="http://schemas.openxmlformats.org/officeDocument/2006/relationships/image" Target="../media/image43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547" y="836712"/>
            <a:ext cx="6214938" cy="3299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274640"/>
            <a:ext cx="8003232" cy="778098"/>
          </a:xfrm>
        </p:spPr>
        <p:txBody>
          <a:bodyPr>
            <a:normAutofit/>
          </a:bodyPr>
          <a:lstStyle/>
          <a:p>
            <a:pPr algn="ctr"/>
            <a:r>
              <a:rPr lang="de-DE" sz="2400" dirty="0"/>
              <a:t>Gesellschaftswissenschaften</a:t>
            </a:r>
            <a:endParaRPr lang="en-GB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979712" y="4581130"/>
            <a:ext cx="5472608" cy="203132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de-DE" b="1" kern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ahoma"/>
              </a:rPr>
              <a:t>Warnung!</a:t>
            </a:r>
            <a:endParaRPr lang="en-GB" sz="1100" b="1" kern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ahoma"/>
            </a:endParaRPr>
          </a:p>
          <a:p>
            <a:pPr algn="ctr"/>
            <a:r>
              <a:rPr lang="de-DE" b="1" kern="50" dirty="0">
                <a:effectLst/>
                <a:ea typeface="SimSun"/>
                <a:cs typeface="Tahoma"/>
              </a:rPr>
              <a:t> </a:t>
            </a:r>
            <a:endParaRPr lang="en-GB" sz="1100" kern="50" dirty="0">
              <a:ea typeface="SimSun"/>
              <a:cs typeface="Tahoma"/>
            </a:endParaRPr>
          </a:p>
          <a:p>
            <a:pPr algn="ctr"/>
            <a:r>
              <a:rPr lang="de-DE" b="1" kern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ahoma"/>
              </a:rPr>
              <a:t>Die Fächer des Fachbereichs Gesellschaftswissenschaften können zu </a:t>
            </a:r>
            <a:endParaRPr lang="en-GB" sz="1100" kern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ahoma"/>
            </a:endParaRPr>
          </a:p>
          <a:p>
            <a:pPr algn="ctr"/>
            <a:r>
              <a:rPr lang="de-DE" b="1" kern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ahoma"/>
              </a:rPr>
              <a:t>Einsichten führen und verursachen Bewusstsein!</a:t>
            </a:r>
            <a:endParaRPr lang="en-GB" sz="1100" kern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ahoma"/>
            </a:endParaRPr>
          </a:p>
          <a:p>
            <a:pPr algn="ctr"/>
            <a:r>
              <a:rPr lang="de-DE" b="1" kern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ahoma"/>
              </a:rPr>
              <a:t> </a:t>
            </a:r>
            <a:endParaRPr lang="en-GB" sz="1100" kern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ahoma"/>
            </a:endParaRPr>
          </a:p>
          <a:p>
            <a:pPr algn="ctr"/>
            <a:r>
              <a:rPr lang="de-DE" b="1" kern="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Tahoma"/>
              </a:rPr>
              <a:t>Und dies über Vergangenheit, Gegenwart und Zukunft! </a:t>
            </a:r>
            <a:endParaRPr lang="en-GB" sz="1100" kern="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Tahoma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2499B802-A9D9-422A-A711-957FF279A8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2771800" y="4293096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Cartoon </a:t>
            </a:r>
            <a:r>
              <a:rPr lang="de-DE" sz="1100" dirty="0" err="1" smtClean="0"/>
              <a:t>by</a:t>
            </a:r>
            <a:r>
              <a:rPr lang="de-DE" sz="1100" dirty="0" smtClean="0"/>
              <a:t> Gabriel Giger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1936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587" y="3320917"/>
            <a:ext cx="1397901" cy="209685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503" y="4459353"/>
            <a:ext cx="1533466" cy="191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469" y="4941168"/>
            <a:ext cx="2286237" cy="152415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279" y="2642750"/>
            <a:ext cx="1565618" cy="2348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559" y="3068848"/>
            <a:ext cx="1950720" cy="1459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336781" y="764704"/>
            <a:ext cx="8362382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400" b="1" dirty="0"/>
              <a:t>„Wahlen alleine machen noch keine Demokratie“ – Barack Obama</a:t>
            </a:r>
          </a:p>
          <a:p>
            <a:pPr marL="0" indent="0" algn="ctr">
              <a:buNone/>
            </a:pPr>
            <a:r>
              <a:rPr lang="de-DE" sz="1400" b="1" i="0" dirty="0"/>
              <a:t>Was macht eine Demokratie aus? Wie kann ich partizipieren? Wie gestalten wir die Zukunft nachhaltig und sozial gerecht?</a:t>
            </a:r>
          </a:p>
          <a:p>
            <a:pPr marL="0" indent="0" algn="ctr">
              <a:buNone/>
            </a:pPr>
            <a:r>
              <a:rPr lang="de-DE" sz="1400" b="1" i="0" dirty="0"/>
              <a:t>Der Politikunterricht bietet die Möglichkeit  komplexe politisch-gesellschaftliche Probleme zu analysieren, zu verstehen und  zu diskutieren</a:t>
            </a:r>
            <a:r>
              <a:rPr lang="de-DE" sz="1400" dirty="0"/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4082"/>
          </a:xfrm>
        </p:spPr>
        <p:txBody>
          <a:bodyPr>
            <a:normAutofit/>
          </a:bodyPr>
          <a:lstStyle/>
          <a:p>
            <a:pPr algn="ctr"/>
            <a:r>
              <a:rPr lang="de-DE" sz="2400" dirty="0"/>
              <a:t>Methoden im Fach PW und SK</a:t>
            </a:r>
            <a:endParaRPr lang="en-GB" sz="2400" dirty="0"/>
          </a:p>
        </p:txBody>
      </p:sp>
      <p:sp>
        <p:nvSpPr>
          <p:cNvPr id="5" name="Ovale Legende 4"/>
          <p:cNvSpPr/>
          <p:nvPr/>
        </p:nvSpPr>
        <p:spPr>
          <a:xfrm>
            <a:off x="3286270" y="1988840"/>
            <a:ext cx="2520280" cy="1204476"/>
          </a:xfrm>
          <a:prstGeom prst="wedgeEllipseCallout">
            <a:avLst>
              <a:gd name="adj1" fmla="val 242"/>
              <a:gd name="adj2" fmla="val 74428"/>
            </a:avLst>
          </a:prstGeom>
          <a:gradFill>
            <a:gsLst>
              <a:gs pos="0">
                <a:srgbClr val="F3CFAB"/>
              </a:gs>
              <a:gs pos="82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Analyse und Beurteilung  von  aktuellen politischen Fragestellungen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179512" y="2708920"/>
            <a:ext cx="2520280" cy="1440160"/>
          </a:xfrm>
          <a:prstGeom prst="wedgeEllipseCallout">
            <a:avLst>
              <a:gd name="adj1" fmla="val 54322"/>
              <a:gd name="adj2" fmla="val 45780"/>
            </a:avLst>
          </a:prstGeom>
          <a:gradFill>
            <a:gsLst>
              <a:gs pos="0">
                <a:srgbClr val="F3CFAB"/>
              </a:gs>
              <a:gs pos="82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Gruppenpuzzle, Stationenlernen, Partnerbriefing, Schreibgespräche, etc.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6190351" y="4759301"/>
            <a:ext cx="2520280" cy="1368152"/>
          </a:xfrm>
          <a:prstGeom prst="wedgeEllipseCallout">
            <a:avLst>
              <a:gd name="adj1" fmla="val -53496"/>
              <a:gd name="adj2" fmla="val -41725"/>
            </a:avLst>
          </a:prstGeom>
          <a:gradFill>
            <a:gsLst>
              <a:gs pos="0">
                <a:srgbClr val="F3CFAB"/>
              </a:gs>
              <a:gs pos="82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Lesen, Verstehen und Verfassen von Texten zu ausgewählten Kontroversen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108549" y="4833329"/>
            <a:ext cx="2520280" cy="1321158"/>
          </a:xfrm>
          <a:prstGeom prst="wedgeEllipseCallout">
            <a:avLst>
              <a:gd name="adj1" fmla="val 61853"/>
              <a:gd name="adj2" fmla="val -38078"/>
            </a:avLst>
          </a:prstGeom>
          <a:gradFill>
            <a:gsLst>
              <a:gs pos="0">
                <a:srgbClr val="F3CFAB"/>
              </a:gs>
              <a:gs pos="82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Internetrecherche, Internetrallye, Quiz, Podcasts, etc.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Ovale Legende 8"/>
          <p:cNvSpPr/>
          <p:nvPr/>
        </p:nvSpPr>
        <p:spPr>
          <a:xfrm>
            <a:off x="6222500" y="2642750"/>
            <a:ext cx="2520280" cy="1364566"/>
          </a:xfrm>
          <a:prstGeom prst="wedgeEllipseCallout">
            <a:avLst>
              <a:gd name="adj1" fmla="val -54180"/>
              <a:gd name="adj2" fmla="val 50468"/>
            </a:avLst>
          </a:prstGeom>
          <a:gradFill>
            <a:gsLst>
              <a:gs pos="0">
                <a:srgbClr val="F3CFAB"/>
              </a:gs>
              <a:gs pos="82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de-DE" sz="1400" dirty="0">
              <a:solidFill>
                <a:schemeClr val="bg1"/>
              </a:solidFill>
            </a:endParaRP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Talkshow, Podiums-diskussionen, Planspiele,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Exkursionen, Workshops</a:t>
            </a:r>
          </a:p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278" y="4455265"/>
            <a:ext cx="1384857" cy="2077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xmlns="" id="{6D89703B-4650-4812-B0EB-E9CA97B210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342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ln w="13335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Corbel" panose="020B0503020204020204" pitchFamily="34" charset="0"/>
              </a:rPr>
              <a:t>Das Fach „Soziologie“</a:t>
            </a:r>
            <a:br>
              <a:rPr lang="de-DE" dirty="0">
                <a:ln w="13335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Corbel" panose="020B0503020204020204" pitchFamily="34" charset="0"/>
              </a:rPr>
            </a:br>
            <a:r>
              <a:rPr lang="de-DE" dirty="0">
                <a:ln w="13335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Corbel" panose="020B0503020204020204" pitchFamily="34" charset="0"/>
              </a:rPr>
              <a:t>…in der Fach- und Berufsoberschule</a:t>
            </a:r>
            <a:br>
              <a:rPr lang="de-DE" dirty="0">
                <a:ln w="13335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Corbel" panose="020B0503020204020204" pitchFamily="34" charset="0"/>
              </a:rPr>
            </a:br>
            <a:r>
              <a:rPr lang="de-DE" dirty="0">
                <a:ln w="13335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Corbel" panose="020B0503020204020204" pitchFamily="34" charset="0"/>
              </a:rPr>
              <a:t>…und in der sozialpädagogischen Assistenz</a:t>
            </a:r>
            <a:endParaRPr lang="en-US" dirty="0">
              <a:ln w="13335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6147" name="Inhaltsplatzhalter 3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24425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</a:pPr>
            <a:endParaRPr lang="de-DE" altLang="en-US"/>
          </a:p>
          <a:p>
            <a:pPr marL="0" indent="0">
              <a:buFont typeface="Arial" charset="0"/>
              <a:buNone/>
            </a:pPr>
            <a:endParaRPr lang="de-DE" altLang="en-US"/>
          </a:p>
          <a:p>
            <a:pPr marL="0" indent="0">
              <a:buFont typeface="Arial" charset="0"/>
              <a:buNone/>
            </a:pPr>
            <a:endParaRPr lang="de-DE" altLang="en-US"/>
          </a:p>
          <a:p>
            <a:pPr marL="0" indent="0">
              <a:buFont typeface="Arial" charset="0"/>
              <a:buNone/>
            </a:pPr>
            <a:endParaRPr lang="de-DE" altLang="en-US"/>
          </a:p>
          <a:p>
            <a:pPr marL="0" indent="0">
              <a:buFont typeface="Arial" charset="0"/>
              <a:buNone/>
            </a:pPr>
            <a:endParaRPr lang="de-DE" altLang="en-US"/>
          </a:p>
          <a:p>
            <a:pPr marL="0" indent="0">
              <a:buFont typeface="Arial" charset="0"/>
              <a:buNone/>
            </a:pPr>
            <a:endParaRPr lang="de-DE" altLang="en-US"/>
          </a:p>
          <a:p>
            <a:pPr marL="0" indent="0">
              <a:buFont typeface="Arial" charset="0"/>
              <a:buNone/>
            </a:pPr>
            <a:endParaRPr lang="de-DE" altLang="en-US"/>
          </a:p>
          <a:p>
            <a:pPr marL="0" indent="0">
              <a:buFont typeface="Arial" charset="0"/>
              <a:buNone/>
            </a:pPr>
            <a:endParaRPr lang="de-DE" altLang="en-US"/>
          </a:p>
          <a:p>
            <a:pPr marL="0" indent="0">
              <a:buFont typeface="Arial" charset="0"/>
              <a:buNone/>
            </a:pPr>
            <a:endParaRPr lang="de-DE" altLang="en-US"/>
          </a:p>
          <a:p>
            <a:pPr marL="0" indent="0">
              <a:buFont typeface="Arial" charset="0"/>
              <a:buNone/>
            </a:pPr>
            <a:endParaRPr lang="de-DE" altLang="en-US"/>
          </a:p>
          <a:p>
            <a:pPr marL="0" indent="0">
              <a:buFont typeface="Arial" charset="0"/>
              <a:buNone/>
            </a:pPr>
            <a:endParaRPr lang="de-DE" altLang="en-US" sz="1200"/>
          </a:p>
          <a:p>
            <a:pPr marL="0" indent="0">
              <a:buFont typeface="Arial" charset="0"/>
              <a:buNone/>
            </a:pPr>
            <a:endParaRPr lang="en-US" altLang="en-US"/>
          </a:p>
        </p:txBody>
      </p:sp>
      <p:pic>
        <p:nvPicPr>
          <p:cNvPr id="6148" name="Picture 2" descr="https://the-public-domain-review.imgix.net/collections/women-at-work-during-world-war-i/46743674854_091dd47c80_b.jpg?fit=max&amp;w=24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892300"/>
            <a:ext cx="609282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435600" y="2235200"/>
            <a:ext cx="3313113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i="1" dirty="0">
                <a:solidFill>
                  <a:schemeClr val="bg1">
                    <a:lumMod val="90000"/>
                    <a:lumOff val="10000"/>
                  </a:schemeClr>
                </a:solidFill>
                <a:latin typeface="Corbel" panose="020B0503020204020204" pitchFamily="34" charset="0"/>
                <a:cs typeface="+mn-cs"/>
              </a:rPr>
              <a:t>„wie bin ich ‚ich‘ geworden?“</a:t>
            </a:r>
            <a:endParaRPr lang="en-US" sz="2000" b="1" i="1" dirty="0">
              <a:solidFill>
                <a:schemeClr val="bg1">
                  <a:lumMod val="90000"/>
                  <a:lumOff val="10000"/>
                </a:schemeClr>
              </a:solidFill>
              <a:latin typeface="Corbel" panose="020B0503020204020204" pitchFamily="34" charset="0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11638" y="5703888"/>
            <a:ext cx="4537075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i="1" dirty="0">
                <a:solidFill>
                  <a:schemeClr val="bg1">
                    <a:lumMod val="90000"/>
                    <a:lumOff val="10000"/>
                  </a:schemeClr>
                </a:solidFill>
                <a:latin typeface="Corbel" panose="020B0503020204020204" pitchFamily="34" charset="0"/>
                <a:cs typeface="+mn-cs"/>
              </a:rPr>
              <a:t>„was ist mein Platz in der Gesellschaft?“</a:t>
            </a:r>
            <a:endParaRPr lang="en-US" sz="2000" b="1" i="1" dirty="0">
              <a:solidFill>
                <a:schemeClr val="bg1">
                  <a:lumMod val="90000"/>
                  <a:lumOff val="10000"/>
                </a:schemeClr>
              </a:solidFill>
              <a:latin typeface="Corbel" panose="020B0503020204020204" pitchFamily="34" charset="0"/>
              <a:cs typeface="+mn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219700" y="4581525"/>
            <a:ext cx="3529013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i="1" dirty="0">
                <a:solidFill>
                  <a:schemeClr val="bg1">
                    <a:lumMod val="90000"/>
                    <a:lumOff val="10000"/>
                  </a:schemeClr>
                </a:solidFill>
                <a:latin typeface="Corbel" panose="020B0503020204020204" pitchFamily="34" charset="0"/>
                <a:cs typeface="+mn-cs"/>
              </a:rPr>
              <a:t>„was ist soziale Ungleichheit?“</a:t>
            </a:r>
            <a:endParaRPr lang="en-US" sz="2000" b="1" i="1" dirty="0">
              <a:solidFill>
                <a:schemeClr val="bg1">
                  <a:lumMod val="90000"/>
                  <a:lumOff val="10000"/>
                </a:schemeClr>
              </a:solidFill>
              <a:latin typeface="Corbel" panose="020B0503020204020204" pitchFamily="34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72000" y="3389313"/>
            <a:ext cx="4176713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i="1" dirty="0">
                <a:solidFill>
                  <a:schemeClr val="bg1">
                    <a:lumMod val="90000"/>
                    <a:lumOff val="10000"/>
                  </a:schemeClr>
                </a:solidFill>
                <a:latin typeface="Corbel" panose="020B0503020204020204" pitchFamily="34" charset="0"/>
                <a:cs typeface="+mn-cs"/>
              </a:rPr>
              <a:t>„wie funktionieren soziale Gruppen?“</a:t>
            </a:r>
            <a:endParaRPr lang="en-US" sz="2000" b="1" i="1" dirty="0">
              <a:solidFill>
                <a:schemeClr val="bg1">
                  <a:lumMod val="90000"/>
                  <a:lumOff val="10000"/>
                </a:schemeClr>
              </a:solidFill>
              <a:latin typeface="Corbel" panose="020B0503020204020204" pitchFamily="34" charset="0"/>
              <a:cs typeface="+mn-cs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4764" y="6475989"/>
            <a:ext cx="61771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alpha val="34000"/>
                  </a:schemeClr>
                </a:solidFill>
                <a:latin typeface="+mn-lt"/>
                <a:cs typeface="+mn-cs"/>
              </a:rPr>
              <a:t>Arbeiterinnen in einer Waffenfabrik, England, 1914 (G.P. Lewis/Public Domain Review)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2FAE8239-8731-4CC5-A4C2-0DD0057AE2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29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s://the-public-domain-review.imgix.net/collections/women-at-work-during-world-war-i/46743675634_2416980faf_o.jpg?fit=max&amp;w=24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670175"/>
            <a:ext cx="5330825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400" dirty="0">
                <a:ln w="13335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Corbel" panose="020B0503020204020204" pitchFamily="34" charset="0"/>
              </a:rPr>
              <a:t>Soziologie: „was ist das eigentlich?“</a:t>
            </a:r>
            <a:endParaRPr lang="en-GB" sz="2400" dirty="0">
              <a:ln w="13335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172" name="Inhaltsplatzhalter 2"/>
          <p:cNvSpPr>
            <a:spLocks noGrp="1"/>
          </p:cNvSpPr>
          <p:nvPr>
            <p:ph idx="4294967295"/>
          </p:nvPr>
        </p:nvSpPr>
        <p:spPr>
          <a:xfrm>
            <a:off x="457200" y="919163"/>
            <a:ext cx="8229600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>
                <a:latin typeface="Corbel" pitchFamily="34" charset="0"/>
              </a:rPr>
              <a:t>Mit der Soziologie versucht die moderne Gesellschaft, sich selbst zu beschreiben. Der Soziologie geht es darum, die menschlichen Beziehungen zu verstehen, die wir „Gesellschaft” nennen. Ihr Werkzeug sind ihre analytischen </a:t>
            </a:r>
            <a:r>
              <a:rPr lang="de-DE" altLang="en-US" i="1">
                <a:latin typeface="Corbel" pitchFamily="34" charset="0"/>
              </a:rPr>
              <a:t>Begriffe.</a:t>
            </a:r>
          </a:p>
        </p:txBody>
      </p:sp>
      <p:sp>
        <p:nvSpPr>
          <p:cNvPr id="6" name="Textfeld 5"/>
          <p:cNvSpPr txBox="1"/>
          <p:nvPr/>
        </p:nvSpPr>
        <p:spPr>
          <a:xfrm rot="20792309">
            <a:off x="350838" y="4702175"/>
            <a:ext cx="1150937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Handeln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 rot="21351304">
            <a:off x="5372100" y="6065838"/>
            <a:ext cx="2519363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Kommunikation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 rot="21410124">
            <a:off x="5219700" y="2921000"/>
            <a:ext cx="252095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Normen &amp; Werte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 rot="21108490">
            <a:off x="1006475" y="2708275"/>
            <a:ext cx="296545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Alltag &amp; Lebenswelt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 rot="173830">
            <a:off x="330200" y="6064250"/>
            <a:ext cx="3646488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Individuum &amp; Gesellschaft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 rot="21413008">
            <a:off x="3641725" y="4527550"/>
            <a:ext cx="5297488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Persönliche Identität &amp; soziale Ungleichheit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54764" y="6475989"/>
            <a:ext cx="61771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alpha val="34000"/>
                  </a:schemeClr>
                </a:solidFill>
                <a:latin typeface="+mn-lt"/>
                <a:cs typeface="+mn-cs"/>
              </a:rPr>
              <a:t>Chemielabor einer Zuckerfabrik, Manchester, 1918 (G.P. Lewis/Public Domain Review)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61C524F-6695-408C-BDA4-C748810059C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24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the-public-domain-review.imgix.net/collections/women-at-work-during-world-war-i/40500788163_345c2efe4b_b.jpg?fit=max&amp;w=24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31" y="2345625"/>
            <a:ext cx="60483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400" dirty="0">
                <a:ln w="13335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Corbel" panose="020B0503020204020204" pitchFamily="34" charset="0"/>
              </a:rPr>
              <a:t>Soziologie: „wie arbeitet man in der Soziologie?“</a:t>
            </a:r>
            <a:endParaRPr lang="en-GB" sz="2400" dirty="0">
              <a:ln w="13335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196" name="Inhaltsplatzhalter 2"/>
          <p:cNvSpPr>
            <a:spLocks noGrp="1"/>
          </p:cNvSpPr>
          <p:nvPr>
            <p:ph idx="4294967295"/>
          </p:nvPr>
        </p:nvSpPr>
        <p:spPr>
          <a:xfrm>
            <a:off x="457200" y="919163"/>
            <a:ext cx="8229600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>
                <a:latin typeface="Corbel" pitchFamily="34" charset="0"/>
              </a:rPr>
              <a:t>Wie die Forschung an den Universitäten nutzen wir auch im Unterricht soziologische </a:t>
            </a:r>
            <a:r>
              <a:rPr lang="de-DE" altLang="en-US" i="1">
                <a:latin typeface="Corbel" pitchFamily="34" charset="0"/>
              </a:rPr>
              <a:t>Methoden</a:t>
            </a:r>
            <a:r>
              <a:rPr lang="de-DE" altLang="en-US">
                <a:latin typeface="Corbel" pitchFamily="34" charset="0"/>
              </a:rPr>
              <a:t>, um die Welt um uns herum zu verstehen.</a:t>
            </a:r>
            <a:endParaRPr lang="de-DE" altLang="en-US" i="1">
              <a:latin typeface="Corbe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306175">
            <a:off x="460375" y="4987925"/>
            <a:ext cx="2713038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Expertenbefragungen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 rot="21286065">
            <a:off x="5721350" y="3633788"/>
            <a:ext cx="2944813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Biographische Analysen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 rot="21410124">
            <a:off x="5889625" y="2747963"/>
            <a:ext cx="140970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Interviews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 rot="21419685">
            <a:off x="403225" y="2409825"/>
            <a:ext cx="231775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Statistische Daten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 rot="21000337">
            <a:off x="254000" y="5845175"/>
            <a:ext cx="3814763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Rollenspiele &amp; Streitgespräche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 rot="21413008">
            <a:off x="4592638" y="5608638"/>
            <a:ext cx="2998787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Arbeit mit Fallbeispielen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54764" y="6475989"/>
            <a:ext cx="61771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alpha val="34000"/>
                  </a:schemeClr>
                </a:solidFill>
                <a:latin typeface="+mn-lt"/>
                <a:cs typeface="+mn-cs"/>
              </a:rPr>
              <a:t>Arbeiterinnen in einer Brauerei, England, 1918 (G.P. Lewis/Public Domain Review)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516563" y="4652963"/>
            <a:ext cx="2943225" cy="646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Schreiben von Essays und Stellungnahmen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F874FFE-E116-4C99-BDF9-7F919465867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528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he-public-domain-review.imgix.net/collections/women-at-work-during-world-war-i/40512909283_9c5699f855_o.jpg?fit=max&amp;w=24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44" y="2234189"/>
            <a:ext cx="568325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400" dirty="0">
                <a:ln w="13335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Corbel" panose="020B0503020204020204" pitchFamily="34" charset="0"/>
              </a:rPr>
              <a:t>Soziologie: „was erwartet mich?“ (FOS/BOS)</a:t>
            </a:r>
            <a:endParaRPr lang="en-GB" sz="2400" dirty="0">
              <a:ln w="13335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9220" name="Inhaltsplatzhalter 2"/>
          <p:cNvSpPr>
            <a:spLocks noGrp="1"/>
          </p:cNvSpPr>
          <p:nvPr>
            <p:ph idx="4294967295"/>
          </p:nvPr>
        </p:nvSpPr>
        <p:spPr>
          <a:xfrm>
            <a:off x="457200" y="919163"/>
            <a:ext cx="8229600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>
                <a:latin typeface="Corbel" pitchFamily="34" charset="0"/>
              </a:rPr>
              <a:t>In den Jahrgängen 11 bis 13 der </a:t>
            </a:r>
            <a:r>
              <a:rPr lang="de-DE" altLang="en-US" i="1">
                <a:latin typeface="Corbel" pitchFamily="34" charset="0"/>
              </a:rPr>
              <a:t>FOS und BOS </a:t>
            </a:r>
            <a:r>
              <a:rPr lang="de-DE" altLang="en-US">
                <a:latin typeface="Corbel" pitchFamily="34" charset="0"/>
              </a:rPr>
              <a:t>arbeiten wir an einer Vielzahl von Gegenständen – immer mit unserer analytischen „Brille“, aber nah an der Praxis sozialer Berufe.</a:t>
            </a:r>
            <a:endParaRPr lang="de-DE" altLang="en-US" i="1">
              <a:latin typeface="Corbe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306175">
            <a:off x="139700" y="4140200"/>
            <a:ext cx="3400425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Soziale Gruppen &amp; Rollen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 rot="255312">
            <a:off x="4781550" y="3146425"/>
            <a:ext cx="3884613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Klassen, Schichten und Milieus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92725" y="2565400"/>
            <a:ext cx="2713038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Soziale Ungleichheit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 rot="21419685">
            <a:off x="250825" y="2149475"/>
            <a:ext cx="1762125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Sozialisation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 rot="21301537">
            <a:off x="252413" y="4945063"/>
            <a:ext cx="3175000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Vielfalt der Lebensformen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 rot="21413008">
            <a:off x="4557713" y="5524500"/>
            <a:ext cx="3541712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Abweichung &amp; Kriminalität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54764" y="6475989"/>
            <a:ext cx="61771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alpha val="34000"/>
                  </a:schemeClr>
                </a:solidFill>
                <a:latin typeface="+mn-lt"/>
                <a:cs typeface="+mn-cs"/>
              </a:rPr>
              <a:t>Arbeiter in einer Seilfabrik, Schottland, 1918 (G.P. Lewis/Public Domain Review)</a:t>
            </a:r>
          </a:p>
        </p:txBody>
      </p:sp>
      <p:sp>
        <p:nvSpPr>
          <p:cNvPr id="12" name="Textfeld 11"/>
          <p:cNvSpPr txBox="1"/>
          <p:nvPr/>
        </p:nvSpPr>
        <p:spPr>
          <a:xfrm rot="182631">
            <a:off x="5372100" y="4938713"/>
            <a:ext cx="2489200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Wandel der Arbeit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 rot="21437664">
            <a:off x="468313" y="5881688"/>
            <a:ext cx="2511425" cy="3683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Familie im Wandel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 rot="404817">
            <a:off x="4984750" y="3771900"/>
            <a:ext cx="2598738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Armut &amp; Reichtum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F1862985-9CA3-4CDD-87BC-E005351B3A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42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he-public-domain-review.imgix.net/collections/women-at-work-during-world-war-i/46743674784_66299f9d55_b.jpg?fit=max&amp;w=24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050" y="2133600"/>
            <a:ext cx="582295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2400" dirty="0">
                <a:ln w="13335" cmpd="sng">
                  <a:noFill/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Corbel" panose="020B0503020204020204" pitchFamily="34" charset="0"/>
              </a:rPr>
              <a:t>Soziologie: „was erwartet mich?“ (Sozialassistenz)</a:t>
            </a:r>
            <a:endParaRPr lang="en-GB" sz="2400" dirty="0">
              <a:ln w="13335" cmpd="sng">
                <a:noFill/>
                <a:prstDash val="solid"/>
              </a:ln>
              <a:solidFill>
                <a:schemeClr val="accent6">
                  <a:tint val="1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0244" name="Inhaltsplatzhalter 2"/>
          <p:cNvSpPr>
            <a:spLocks noGrp="1"/>
          </p:cNvSpPr>
          <p:nvPr>
            <p:ph idx="4294967295"/>
          </p:nvPr>
        </p:nvSpPr>
        <p:spPr>
          <a:xfrm>
            <a:off x="457200" y="919163"/>
            <a:ext cx="8229600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de-DE" altLang="en-US">
                <a:latin typeface="Corbel" pitchFamily="34" charset="0"/>
              </a:rPr>
              <a:t>Im Ausbildungsgang „sozialpädagogische Assistenz“ ist die Soziologie („Lernfeld 1“) eng an die praktische Ausbildung in Kindergärten und sozialer Arbeit geknüpft.</a:t>
            </a:r>
            <a:endParaRPr lang="de-DE" altLang="en-US" i="1">
              <a:latin typeface="Corbe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306175">
            <a:off x="190500" y="5335588"/>
            <a:ext cx="2578100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Wandel der Familie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 rot="21292011">
            <a:off x="5891213" y="3203575"/>
            <a:ext cx="161925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Teamarbeit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 rot="290063">
            <a:off x="5211763" y="2474913"/>
            <a:ext cx="2232025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Kommunikation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 rot="280220">
            <a:off x="149225" y="4194175"/>
            <a:ext cx="1916113" cy="646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Erziehung und Sozialisation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3" name="Textfeld 12"/>
          <p:cNvSpPr txBox="1"/>
          <p:nvPr/>
        </p:nvSpPr>
        <p:spPr>
          <a:xfrm rot="21301537">
            <a:off x="239713" y="2268538"/>
            <a:ext cx="2597150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Berufliche Identität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4" name="Textfeld 13"/>
          <p:cNvSpPr txBox="1"/>
          <p:nvPr/>
        </p:nvSpPr>
        <p:spPr>
          <a:xfrm rot="21413008">
            <a:off x="5432425" y="5867400"/>
            <a:ext cx="1792288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Kinderarmut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54764" y="6475989"/>
            <a:ext cx="61771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alpha val="34000"/>
                  </a:schemeClr>
                </a:solidFill>
                <a:latin typeface="+mn-lt"/>
                <a:cs typeface="+mn-cs"/>
              </a:rPr>
              <a:t>Heizerinnen in einer Zuckerfabrik, Schottland, 1918 (G.P. Lewis/Public Domain Review)</a:t>
            </a:r>
          </a:p>
        </p:txBody>
      </p:sp>
      <p:sp>
        <p:nvSpPr>
          <p:cNvPr id="12" name="Textfeld 11"/>
          <p:cNvSpPr txBox="1"/>
          <p:nvPr/>
        </p:nvSpPr>
        <p:spPr>
          <a:xfrm rot="473750">
            <a:off x="5884863" y="4424363"/>
            <a:ext cx="1935162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…und Bildung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9388" y="5867400"/>
            <a:ext cx="3816350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Geschlecht: „Sex“ &amp; „Gender“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 rot="404817">
            <a:off x="5376863" y="3924300"/>
            <a:ext cx="2598737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Soziale Ungleichheit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 rot="327223">
            <a:off x="5664200" y="4900613"/>
            <a:ext cx="2178050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accent4">
                    <a:lumMod val="50000"/>
                  </a:schemeClr>
                </a:solidFill>
                <a:latin typeface="Segoe Print" panose="02000600000000000000" pitchFamily="2" charset="0"/>
                <a:cs typeface="+mn-cs"/>
              </a:rPr>
              <a:t>…und Gesundheit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Segoe Print" panose="02000600000000000000" pitchFamily="2" charset="0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0B241D2-D802-4A59-8D12-33CA72F409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0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60613" y="867084"/>
            <a:ext cx="7808165" cy="11446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829194"/>
            <a:r>
              <a:rPr lang="de-DE" sz="2900" spc="-1">
                <a:solidFill>
                  <a:srgbClr val="000000"/>
                </a:solidFill>
              </a:rPr>
              <a:t> </a:t>
            </a:r>
            <a:r>
              <a:rPr>
                <a:solidFill>
                  <a:prstClr val="black"/>
                </a:solidFill>
              </a:rPr>
              <a:t/>
            </a:r>
            <a:br>
              <a:rPr>
                <a:solidFill>
                  <a:prstClr val="black"/>
                </a:solidFill>
              </a:rPr>
            </a:br>
            <a:endParaRPr lang="de-DE" sz="2900" spc="-1">
              <a:solidFill>
                <a:prstClr val="black"/>
              </a:solidFill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36750" y="843898"/>
            <a:ext cx="8810024" cy="49141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 defTabSz="829194"/>
            <a:endParaRPr lang="de-DE" spc="-1" dirty="0">
              <a:solidFill>
                <a:srgbClr val="003DB6"/>
              </a:solidFill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xmlns="" id="{56DA872E-6151-4F9B-9E83-231FB718D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023431"/>
              </p:ext>
            </p:extLst>
          </p:nvPr>
        </p:nvGraphicFramePr>
        <p:xfrm>
          <a:off x="1189583" y="1365429"/>
          <a:ext cx="6750231" cy="503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B4ECC684-ECFE-4542-AECD-D2DD401ABB85}"/>
              </a:ext>
            </a:extLst>
          </p:cNvPr>
          <p:cNvSpPr txBox="1"/>
          <p:nvPr/>
        </p:nvSpPr>
        <p:spPr>
          <a:xfrm>
            <a:off x="518969" y="1345388"/>
            <a:ext cx="1341222" cy="760838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829194"/>
            <a:r>
              <a:rPr lang="de-DE" sz="1300" b="1" spc="-1" dirty="0"/>
              <a:t>Wie gründe ich ein Start-Up?</a:t>
            </a:r>
            <a:endParaRPr lang="de-DE" sz="1300" dirty="0"/>
          </a:p>
          <a:p>
            <a:pPr defTabSz="829194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0BE278DC-DAE7-476A-8135-EDE999F4E81B}"/>
              </a:ext>
            </a:extLst>
          </p:cNvPr>
          <p:cNvSpPr txBox="1"/>
          <p:nvPr/>
        </p:nvSpPr>
        <p:spPr>
          <a:xfrm>
            <a:off x="7452863" y="1365433"/>
            <a:ext cx="1341222" cy="960911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829194"/>
            <a:r>
              <a:rPr lang="de-DE" sz="1300" b="1" spc="-1" dirty="0"/>
              <a:t>Wie sieht die Arbeit von morgen aus?</a:t>
            </a:r>
            <a:endParaRPr lang="de-DE" sz="1300" dirty="0"/>
          </a:p>
          <a:p>
            <a:pPr defTabSz="829194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46F32062-9895-4B23-9077-308D8F00789C}"/>
              </a:ext>
            </a:extLst>
          </p:cNvPr>
          <p:cNvSpPr txBox="1"/>
          <p:nvPr/>
        </p:nvSpPr>
        <p:spPr>
          <a:xfrm>
            <a:off x="7468803" y="2078641"/>
            <a:ext cx="1341222" cy="1160966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829194"/>
            <a:r>
              <a:rPr lang="de-DE" sz="1300" b="1" spc="-1" dirty="0"/>
              <a:t>Ist die Digitalisierung wirklich ein Vorteil?</a:t>
            </a:r>
            <a:endParaRPr lang="de-DE" sz="1300" dirty="0"/>
          </a:p>
          <a:p>
            <a:pPr defTabSz="829194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1020DDF7-7E07-4A83-81E0-2FC03DC959D8}"/>
              </a:ext>
            </a:extLst>
          </p:cNvPr>
          <p:cNvSpPr txBox="1"/>
          <p:nvPr/>
        </p:nvSpPr>
        <p:spPr>
          <a:xfrm>
            <a:off x="7468803" y="3000036"/>
            <a:ext cx="1423838" cy="960911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829194"/>
            <a:r>
              <a:rPr lang="de-DE" sz="1300" b="1" spc="-1" dirty="0"/>
              <a:t>Was kann ich als Arbeiter mitbestimmen?</a:t>
            </a:r>
            <a:endParaRPr lang="de-DE" sz="1300" dirty="0"/>
          </a:p>
          <a:p>
            <a:pPr defTabSz="829194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357D4DBA-C72A-4F1A-B16B-AD08526E5A15}"/>
              </a:ext>
            </a:extLst>
          </p:cNvPr>
          <p:cNvSpPr txBox="1"/>
          <p:nvPr/>
        </p:nvSpPr>
        <p:spPr>
          <a:xfrm>
            <a:off x="496225" y="2034954"/>
            <a:ext cx="1341222" cy="1160966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829194"/>
            <a:r>
              <a:rPr lang="de-DE" sz="1300" b="1" spc="-1" dirty="0"/>
              <a:t>Was ist der richtige Preis für mein Produkt?</a:t>
            </a:r>
            <a:endParaRPr lang="de-DE" sz="1300" dirty="0"/>
          </a:p>
          <a:p>
            <a:pPr defTabSz="829194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38D40104-3A67-483B-8B9C-9C3A526AD90E}"/>
              </a:ext>
            </a:extLst>
          </p:cNvPr>
          <p:cNvSpPr txBox="1"/>
          <p:nvPr/>
        </p:nvSpPr>
        <p:spPr>
          <a:xfrm>
            <a:off x="496225" y="3000032"/>
            <a:ext cx="1341222" cy="1160966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829194"/>
            <a:r>
              <a:rPr lang="de-DE" sz="1300" b="1" spc="-1" dirty="0"/>
              <a:t>Ist Facebook als einzelnes Unternehmen zu mächtig?</a:t>
            </a:r>
            <a:endParaRPr lang="de-DE" sz="1300" dirty="0"/>
          </a:p>
          <a:p>
            <a:pPr defTabSz="829194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FC72F05B-5B00-4523-8336-2964A178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27217" y="440049"/>
            <a:ext cx="8229090" cy="91378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2500" b="1" spc="-1" dirty="0">
                <a:ea typeface="DejaVu Sans"/>
              </a:rPr>
              <a:t>Wirtschaftswissenschaften</a:t>
            </a:r>
            <a:br>
              <a:rPr lang="de-DE" sz="2500" b="1" spc="-1" dirty="0">
                <a:ea typeface="DejaVu Sans"/>
              </a:rPr>
            </a:br>
            <a:r>
              <a:rPr lang="de-DE" sz="1800" i="1" spc="-1" dirty="0">
                <a:ea typeface="DejaVu Sans"/>
              </a:rPr>
              <a:t>Quartalsthemen und mögliche Fragestellungen</a:t>
            </a:r>
            <a:r>
              <a:rPr lang="de-DE" sz="1800" spc="-1" dirty="0">
                <a:ea typeface="DejaVu Sans"/>
              </a:rPr>
              <a:t> </a:t>
            </a:r>
            <a:r>
              <a:rPr lang="de-DE" spc="-1" dirty="0"/>
              <a:t/>
            </a:r>
            <a:br>
              <a:rPr lang="de-DE" spc="-1" dirty="0"/>
            </a:b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DBB0CB7F-1415-4673-B90E-C0D44839A2BA}"/>
              </a:ext>
            </a:extLst>
          </p:cNvPr>
          <p:cNvSpPr txBox="1"/>
          <p:nvPr/>
        </p:nvSpPr>
        <p:spPr>
          <a:xfrm>
            <a:off x="496225" y="4080495"/>
            <a:ext cx="1341222" cy="1561057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829194"/>
            <a:r>
              <a:rPr lang="de-DE" sz="1300" b="1" spc="-1" dirty="0"/>
              <a:t>Wie bringt die Bundes-regierung die Wirtschaft nach Corona wieder in Schwung?</a:t>
            </a:r>
            <a:endParaRPr lang="de-DE" sz="1300" dirty="0"/>
          </a:p>
          <a:p>
            <a:pPr defTabSz="829194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783D9033-54B4-40BB-91AD-5E14E3734E22}"/>
              </a:ext>
            </a:extLst>
          </p:cNvPr>
          <p:cNvSpPr txBox="1"/>
          <p:nvPr/>
        </p:nvSpPr>
        <p:spPr>
          <a:xfrm>
            <a:off x="492168" y="5569898"/>
            <a:ext cx="1341222" cy="960911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829194"/>
            <a:r>
              <a:rPr lang="de-DE" sz="1300" b="1" spc="-1" dirty="0"/>
              <a:t>Wirtschafts-wachstum um jeden Preis?</a:t>
            </a:r>
            <a:endParaRPr lang="de-DE" sz="1300" dirty="0"/>
          </a:p>
          <a:p>
            <a:pPr defTabSz="829194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23684312-5246-46C9-B88D-F78A9CB4A2DA}"/>
              </a:ext>
            </a:extLst>
          </p:cNvPr>
          <p:cNvSpPr txBox="1"/>
          <p:nvPr/>
        </p:nvSpPr>
        <p:spPr>
          <a:xfrm>
            <a:off x="7468803" y="3981843"/>
            <a:ext cx="1423838" cy="960911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829194"/>
            <a:r>
              <a:rPr lang="de-DE" sz="1300" b="1" spc="-1" dirty="0"/>
              <a:t>Sind Schulden wirklich ein Nachteil?</a:t>
            </a:r>
            <a:endParaRPr lang="de-DE" sz="1300" dirty="0"/>
          </a:p>
          <a:p>
            <a:pPr defTabSz="829194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E27E05B5-C5A7-4C74-A3D3-610F73487E9F}"/>
              </a:ext>
            </a:extLst>
          </p:cNvPr>
          <p:cNvSpPr txBox="1"/>
          <p:nvPr/>
        </p:nvSpPr>
        <p:spPr>
          <a:xfrm>
            <a:off x="7468803" y="4765707"/>
            <a:ext cx="1423838" cy="960911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829194"/>
            <a:r>
              <a:rPr lang="de-DE" sz="1300" b="1" spc="-1" dirty="0"/>
              <a:t>Ist das Finanz-system außer Kontrolle?</a:t>
            </a:r>
            <a:endParaRPr lang="de-DE" sz="1300" dirty="0"/>
          </a:p>
          <a:p>
            <a:pPr defTabSz="829194"/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C7108BB6-EB48-459B-B469-E449D3F30C22}"/>
              </a:ext>
            </a:extLst>
          </p:cNvPr>
          <p:cNvSpPr txBox="1"/>
          <p:nvPr/>
        </p:nvSpPr>
        <p:spPr>
          <a:xfrm>
            <a:off x="7433893" y="5515067"/>
            <a:ext cx="1423838" cy="1160948"/>
          </a:xfrm>
          <a:prstGeom prst="rect">
            <a:avLst/>
          </a:prstGeom>
          <a:noFill/>
        </p:spPr>
        <p:txBody>
          <a:bodyPr wrap="square" lIns="82918" tIns="41460" rIns="82918" bIns="41460" rtlCol="0">
            <a:spAutoFit/>
          </a:bodyPr>
          <a:lstStyle/>
          <a:p>
            <a:pPr defTabSz="829194"/>
            <a:r>
              <a:rPr lang="de-DE" sz="1300" b="1" spc="-1" dirty="0"/>
              <a:t>Was sind die Chancen und Risiken der Globalisierung?</a:t>
            </a:r>
            <a:endParaRPr lang="de-DE" sz="1300" dirty="0"/>
          </a:p>
          <a:p>
            <a:pPr defTabSz="829194"/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xmlns="" id="{D570C94F-6E55-44CD-9996-ECCBD08ECE6B}"/>
              </a:ext>
            </a:extLst>
          </p:cNvPr>
          <p:cNvCxnSpPr>
            <a:stCxn id="7" idx="3"/>
          </p:cNvCxnSpPr>
          <p:nvPr/>
        </p:nvCxnSpPr>
        <p:spPr>
          <a:xfrm>
            <a:off x="1860191" y="1725807"/>
            <a:ext cx="328120" cy="427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xmlns="" id="{0A707C49-76E8-45EF-896F-18B574202FE8}"/>
              </a:ext>
            </a:extLst>
          </p:cNvPr>
          <p:cNvCxnSpPr/>
          <p:nvPr/>
        </p:nvCxnSpPr>
        <p:spPr>
          <a:xfrm flipV="1">
            <a:off x="1833390" y="2153241"/>
            <a:ext cx="354920" cy="440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A3D1D3A0-5A72-44F8-A14D-5D5E5C40ECF3}"/>
              </a:ext>
            </a:extLst>
          </p:cNvPr>
          <p:cNvCxnSpPr>
            <a:stCxn id="19" idx="3"/>
          </p:cNvCxnSpPr>
          <p:nvPr/>
        </p:nvCxnSpPr>
        <p:spPr>
          <a:xfrm flipV="1">
            <a:off x="1837447" y="2153242"/>
            <a:ext cx="350863" cy="14272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xmlns="" id="{54DFAA65-9ACF-406A-AA3D-FA2FBF8B5C22}"/>
              </a:ext>
            </a:extLst>
          </p:cNvPr>
          <p:cNvCxnSpPr/>
          <p:nvPr/>
        </p:nvCxnSpPr>
        <p:spPr>
          <a:xfrm flipH="1">
            <a:off x="6979650" y="1826128"/>
            <a:ext cx="473213" cy="327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xmlns="" id="{95DD3AE4-105A-49B3-BC77-10E49A3680C2}"/>
              </a:ext>
            </a:extLst>
          </p:cNvPr>
          <p:cNvCxnSpPr/>
          <p:nvPr/>
        </p:nvCxnSpPr>
        <p:spPr>
          <a:xfrm flipH="1" flipV="1">
            <a:off x="6979650" y="2153244"/>
            <a:ext cx="473213" cy="4838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xmlns="" id="{E9C460D4-5585-41BA-9677-332778E2EC7E}"/>
              </a:ext>
            </a:extLst>
          </p:cNvPr>
          <p:cNvCxnSpPr>
            <a:stCxn id="17" idx="1"/>
          </p:cNvCxnSpPr>
          <p:nvPr/>
        </p:nvCxnSpPr>
        <p:spPr>
          <a:xfrm flipH="1" flipV="1">
            <a:off x="6979649" y="2182734"/>
            <a:ext cx="489154" cy="1297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xmlns="" id="{40DF7ECA-92F3-44B3-8E7A-EABD411EE432}"/>
              </a:ext>
            </a:extLst>
          </p:cNvPr>
          <p:cNvCxnSpPr>
            <a:stCxn id="20" idx="3"/>
          </p:cNvCxnSpPr>
          <p:nvPr/>
        </p:nvCxnSpPr>
        <p:spPr>
          <a:xfrm>
            <a:off x="1837447" y="4861024"/>
            <a:ext cx="350863" cy="71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xmlns="" id="{68928E71-F3E4-4AA1-9DCA-36C85D887BF2}"/>
              </a:ext>
            </a:extLst>
          </p:cNvPr>
          <p:cNvCxnSpPr/>
          <p:nvPr/>
        </p:nvCxnSpPr>
        <p:spPr>
          <a:xfrm flipV="1">
            <a:off x="1833390" y="4932086"/>
            <a:ext cx="354920" cy="1098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xmlns="" id="{39BD7784-7877-4921-81DD-2206C02C4CA2}"/>
              </a:ext>
            </a:extLst>
          </p:cNvPr>
          <p:cNvCxnSpPr>
            <a:stCxn id="22" idx="1"/>
          </p:cNvCxnSpPr>
          <p:nvPr/>
        </p:nvCxnSpPr>
        <p:spPr>
          <a:xfrm flipH="1">
            <a:off x="6979649" y="4462301"/>
            <a:ext cx="489154" cy="4409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xmlns="" id="{EA79B72D-A7AE-4E4A-80BC-271BE7A41292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6979649" y="4903235"/>
            <a:ext cx="489154" cy="342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xmlns="" id="{CB58CEF0-6F6F-45F2-8B91-E5B52172309E}"/>
              </a:ext>
            </a:extLst>
          </p:cNvPr>
          <p:cNvCxnSpPr/>
          <p:nvPr/>
        </p:nvCxnSpPr>
        <p:spPr>
          <a:xfrm flipH="1" flipV="1">
            <a:off x="6979650" y="4903233"/>
            <a:ext cx="473213" cy="1216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7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bg2">
                <a:tint val="80000"/>
                <a:lumMod val="100000"/>
              </a:schemeClr>
            </a:gs>
            <a:gs pos="100000">
              <a:schemeClr val="bg2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660613" y="867084"/>
            <a:ext cx="7808165" cy="11446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829366"/>
            <a:r>
              <a:rPr lang="de-DE" sz="2900" spc="-1">
                <a:solidFill>
                  <a:srgbClr val="000000"/>
                </a:solidFill>
              </a:rPr>
              <a:t> </a:t>
            </a:r>
            <a:r>
              <a:rPr>
                <a:solidFill>
                  <a:prstClr val="black"/>
                </a:solidFill>
              </a:rPr>
              <a:t/>
            </a:r>
            <a:br>
              <a:rPr>
                <a:solidFill>
                  <a:prstClr val="black"/>
                </a:solidFill>
              </a:rPr>
            </a:br>
            <a:endParaRPr lang="de-DE" sz="2900" spc="-1">
              <a:solidFill>
                <a:prstClr val="black"/>
              </a:solidFill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236750" y="843898"/>
            <a:ext cx="8810024" cy="49141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 defTabSz="829366"/>
            <a:endParaRPr lang="de-DE" spc="-1" dirty="0">
              <a:solidFill>
                <a:srgbClr val="003DB6"/>
              </a:solidFill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xmlns="" id="{2F87029B-F06D-4DD5-AA47-4DDC573E91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2421059"/>
              </p:ext>
            </p:extLst>
          </p:nvPr>
        </p:nvGraphicFramePr>
        <p:xfrm>
          <a:off x="1064528" y="1123159"/>
          <a:ext cx="7014944" cy="489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 5" descr="Aufwärtstrend">
            <a:extLst>
              <a:ext uri="{FF2B5EF4-FFF2-40B4-BE49-F238E27FC236}">
                <a16:creationId xmlns:a16="http://schemas.microsoft.com/office/drawing/2014/main" xmlns="" id="{76488275-4B00-4F6E-BF64-0D42EE16E4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92636" y="5576152"/>
            <a:ext cx="829440" cy="829527"/>
          </a:xfrm>
          <a:prstGeom prst="rect">
            <a:avLst/>
          </a:prstGeom>
        </p:spPr>
      </p:pic>
      <p:pic>
        <p:nvPicPr>
          <p:cNvPr id="10" name="Grafik 9" descr="Vertrag">
            <a:extLst>
              <a:ext uri="{FF2B5EF4-FFF2-40B4-BE49-F238E27FC236}">
                <a16:creationId xmlns:a16="http://schemas.microsoft.com/office/drawing/2014/main" xmlns="" id="{9149DB7F-066E-4EBA-ADC3-962ADB83BDF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029965" y="2267841"/>
            <a:ext cx="829440" cy="829527"/>
          </a:xfrm>
          <a:prstGeom prst="rect">
            <a:avLst/>
          </a:prstGeom>
        </p:spPr>
      </p:pic>
      <p:pic>
        <p:nvPicPr>
          <p:cNvPr id="14" name="Grafik 13" descr="Gebäude">
            <a:extLst>
              <a:ext uri="{FF2B5EF4-FFF2-40B4-BE49-F238E27FC236}">
                <a16:creationId xmlns:a16="http://schemas.microsoft.com/office/drawing/2014/main" xmlns="" id="{E6EB50E4-A37C-4F21-941E-49A9D91F4FA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171917" y="5539054"/>
            <a:ext cx="829440" cy="829527"/>
          </a:xfrm>
          <a:prstGeom prst="rect">
            <a:avLst/>
          </a:prstGeom>
        </p:spPr>
      </p:pic>
      <p:pic>
        <p:nvPicPr>
          <p:cNvPr id="28" name="Grafik 27" descr="Besprechung">
            <a:extLst>
              <a:ext uri="{FF2B5EF4-FFF2-40B4-BE49-F238E27FC236}">
                <a16:creationId xmlns:a16="http://schemas.microsoft.com/office/drawing/2014/main" xmlns="" id="{59EC28E2-7776-4307-B278-9285F0C8928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04224" y="3379481"/>
            <a:ext cx="829440" cy="829527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xmlns="" id="{FC72F05B-5B00-4523-8336-2964A178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27217" y="387005"/>
            <a:ext cx="8229090" cy="91378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2400" b="1" spc="-1" dirty="0">
                <a:ea typeface="DejaVu Sans"/>
              </a:rPr>
              <a:t>Wirtschaftswissenschaften</a:t>
            </a:r>
            <a:r>
              <a:rPr lang="de-DE" sz="2500" b="1" spc="-1" dirty="0">
                <a:ea typeface="DejaVu Sans"/>
              </a:rPr>
              <a:t/>
            </a:r>
            <a:br>
              <a:rPr lang="de-DE" sz="2500" b="1" spc="-1" dirty="0">
                <a:ea typeface="DejaVu Sans"/>
              </a:rPr>
            </a:br>
            <a:r>
              <a:rPr lang="de-DE" sz="1800" i="1" spc="-1" dirty="0">
                <a:ea typeface="DejaVu Sans"/>
              </a:rPr>
              <a:t>Methoden und Arbeitsweisen</a:t>
            </a:r>
            <a:r>
              <a:rPr lang="de-DE" spc="-1" dirty="0">
                <a:solidFill>
                  <a:srgbClr val="003DB6"/>
                </a:solidFill>
                <a:latin typeface="Arial"/>
              </a:rPr>
              <a:t/>
            </a:r>
            <a:br>
              <a:rPr lang="de-DE" spc="-1" dirty="0">
                <a:solidFill>
                  <a:srgbClr val="003DB6"/>
                </a:solidFill>
                <a:latin typeface="Arial"/>
              </a:rPr>
            </a:br>
            <a:endParaRPr lang="de-DE" dirty="0"/>
          </a:p>
        </p:txBody>
      </p:sp>
      <p:pic>
        <p:nvPicPr>
          <p:cNvPr id="31" name="Grafik 30" descr="Checkliste">
            <a:extLst>
              <a:ext uri="{FF2B5EF4-FFF2-40B4-BE49-F238E27FC236}">
                <a16:creationId xmlns:a16="http://schemas.microsoft.com/office/drawing/2014/main" xmlns="" id="{0CFBF4AC-F61C-40C6-96F2-F0C729BDB85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492483" y="1438314"/>
            <a:ext cx="829440" cy="829527"/>
          </a:xfrm>
          <a:prstGeom prst="rect">
            <a:avLst/>
          </a:prstGeom>
        </p:spPr>
      </p:pic>
      <p:pic>
        <p:nvPicPr>
          <p:cNvPr id="67" name="Grafik 66" descr="Münzen">
            <a:extLst>
              <a:ext uri="{FF2B5EF4-FFF2-40B4-BE49-F238E27FC236}">
                <a16:creationId xmlns:a16="http://schemas.microsoft.com/office/drawing/2014/main" xmlns="" id="{5C624EB9-48D6-4F56-A639-AF3A9E92E721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386379" y="4209008"/>
            <a:ext cx="829440" cy="8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87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ADCB5079-05B0-4517-8E11-E544175BE0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2737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000" dirty="0" smtClean="0"/>
              <a:t>2-3 eigene Bilder</a:t>
            </a:r>
          </a:p>
          <a:p>
            <a:pPr marL="0" indent="0">
              <a:buNone/>
            </a:pPr>
            <a:r>
              <a:rPr lang="de-DE" sz="1000" dirty="0" smtClean="0"/>
              <a:t>7.1 </a:t>
            </a:r>
            <a:r>
              <a:rPr lang="de-DE" sz="1000" dirty="0"/>
              <a:t>http://centermarketing.com/blog/wp-content/uploads/2014/12/evolution.jpg, Stand: 22.01.2021</a:t>
            </a:r>
          </a:p>
          <a:p>
            <a:pPr marL="0" indent="0">
              <a:buNone/>
            </a:pPr>
            <a:r>
              <a:rPr lang="de-DE" sz="1000" dirty="0"/>
              <a:t>8.1 eigenes Bild</a:t>
            </a:r>
          </a:p>
          <a:p>
            <a:pPr marL="0" indent="0">
              <a:buNone/>
            </a:pPr>
            <a:r>
              <a:rPr lang="de-DE" sz="1000" dirty="0"/>
              <a:t>8.2 eigenes Bild</a:t>
            </a:r>
          </a:p>
          <a:p>
            <a:pPr marL="0" indent="0">
              <a:buNone/>
            </a:pPr>
            <a:r>
              <a:rPr lang="de-DE" sz="1000" dirty="0"/>
              <a:t>8.3 https://www.dhm.de/fileadmin/medien/lemo/images/d2942778.jpg, Stand: 22.01.2021</a:t>
            </a:r>
          </a:p>
          <a:p>
            <a:pPr marL="0" indent="0">
              <a:buNone/>
            </a:pPr>
            <a:r>
              <a:rPr lang="de-DE" sz="1000" dirty="0"/>
              <a:t>8.4 https://www.hdg.de/lemo/bestand/objekt/foto-maueroeffnung-brandenburger-tor.html, Stand: 22.01.2021</a:t>
            </a:r>
          </a:p>
          <a:p>
            <a:pPr marL="0" indent="0">
              <a:buNone/>
            </a:pPr>
            <a:r>
              <a:rPr lang="de-DE" sz="1000" dirty="0"/>
              <a:t>9.1 Karikatur aus dem österreichischen Satiremagazin Kikeriki, 22. August 1870 (https://upload.wikimedia.org/wikipedia/commons/8/85/Deutschlands_Zukunft.jpg), Stand: 22.01.2021</a:t>
            </a:r>
          </a:p>
          <a:p>
            <a:pPr marL="0" indent="0">
              <a:buNone/>
            </a:pPr>
            <a:r>
              <a:rPr lang="de-DE" sz="1000" dirty="0"/>
              <a:t>9.2 eigenes Bild</a:t>
            </a:r>
          </a:p>
          <a:p>
            <a:pPr marL="0" indent="0">
              <a:buNone/>
            </a:pPr>
            <a:r>
              <a:rPr lang="de-DE" sz="1000" dirty="0"/>
              <a:t>9.3 eigenes Bild</a:t>
            </a:r>
          </a:p>
          <a:p>
            <a:pPr marL="0" indent="0">
              <a:buNone/>
            </a:pPr>
            <a:r>
              <a:rPr lang="de-DE" sz="1000" dirty="0"/>
              <a:t>9.4 eigenes Bild</a:t>
            </a:r>
          </a:p>
          <a:p>
            <a:pPr marL="0" indent="0">
              <a:buNone/>
            </a:pPr>
            <a:r>
              <a:rPr lang="de-DE" sz="1000" dirty="0"/>
              <a:t>9.5 Wappenbrief für die Familie Rottengatter, ausgestellt von Kaiser Friedrich III. in Ulm am 21. Juni 1473 (</a:t>
            </a:r>
            <a:r>
              <a:rPr lang="de-DE" sz="1000" dirty="0" err="1"/>
              <a:t>StA</a:t>
            </a:r>
            <a:r>
              <a:rPr lang="de-DE" sz="1000" dirty="0"/>
              <a:t> Ulm, AV); Sammlung des Vereins für Kunst und Altertum in Ulm und Oberschwaben; Stadtarchiv Ulm (</a:t>
            </a:r>
            <a:r>
              <a:rPr lang="de-DE" sz="1000" dirty="0" err="1"/>
              <a:t>StA</a:t>
            </a:r>
            <a:r>
              <a:rPr lang="de-DE" sz="1000" dirty="0"/>
              <a:t> Ulm, AV) (https://upload.wikimedia.org/wikipedia/commons/9/9a/Wappenbrief_Rottengatter_1473.jpg), Stand: 22.01.2021</a:t>
            </a:r>
          </a:p>
          <a:p>
            <a:pPr marL="0" indent="0">
              <a:buNone/>
            </a:pPr>
            <a:r>
              <a:rPr lang="de-DE" sz="1000" dirty="0" smtClean="0"/>
              <a:t>9-10;16</a:t>
            </a:r>
            <a:r>
              <a:rPr lang="de-DE" sz="1000" dirty="0"/>
              <a:t>. pixabay.com/lizenzfreie Bilder</a:t>
            </a:r>
          </a:p>
          <a:p>
            <a:pPr marL="0" indent="0">
              <a:buNone/>
            </a:pPr>
            <a:endParaRPr lang="de-DE" sz="1000" dirty="0"/>
          </a:p>
          <a:p>
            <a:pPr marL="0" indent="0">
              <a:buNone/>
            </a:pPr>
            <a:endParaRPr lang="de-DE" sz="1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E56291-C23F-4C07-B8A0-58FC549E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dirty="0"/>
              <a:t>Bildquellen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DB8DA6C2-9E5D-4E53-B8AE-51775C044F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88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79246023"/>
              </p:ext>
            </p:extLst>
          </p:nvPr>
        </p:nvGraphicFramePr>
        <p:xfrm>
          <a:off x="683570" y="1556792"/>
          <a:ext cx="7704855" cy="257657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2568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445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Berufliches Gymnasium</a:t>
                      </a:r>
                      <a:endParaRPr lang="en-GB" sz="1800" dirty="0"/>
                    </a:p>
                  </a:txBody>
                  <a:tcPr>
                    <a:lnB>
                      <a:noFill/>
                    </a:lnB>
                    <a:solidFill>
                      <a:srgbClr val="ADD4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Fach-und Berufsoberschule</a:t>
                      </a:r>
                      <a:endParaRPr lang="en-GB" sz="1800" dirty="0"/>
                    </a:p>
                  </a:txBody>
                  <a:tcPr>
                    <a:solidFill>
                      <a:srgbClr val="187B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/>
                        <a:t>Berufsfachschule Sozialassistenz </a:t>
                      </a:r>
                      <a:endParaRPr lang="en-GB" sz="1800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2120"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  <a:p>
                      <a:pPr algn="ctr"/>
                      <a:r>
                        <a:rPr lang="de-DE" sz="1800" dirty="0"/>
                        <a:t>Geschichte</a:t>
                      </a:r>
                    </a:p>
                    <a:p>
                      <a:pPr algn="ctr"/>
                      <a:r>
                        <a:rPr lang="de-DE" sz="1800" dirty="0"/>
                        <a:t>Sozialwissenschaften</a:t>
                      </a:r>
                    </a:p>
                    <a:p>
                      <a:pPr algn="ctr"/>
                      <a:r>
                        <a:rPr lang="de-DE" sz="1800" dirty="0"/>
                        <a:t>Politische</a:t>
                      </a:r>
                      <a:r>
                        <a:rPr lang="de-DE" sz="1800" baseline="0" dirty="0"/>
                        <a:t> Wissenschaften</a:t>
                      </a:r>
                    </a:p>
                    <a:p>
                      <a:endParaRPr lang="de-DE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  <a:p>
                      <a:pPr algn="ctr"/>
                      <a:r>
                        <a:rPr lang="de-DE" sz="1800" dirty="0"/>
                        <a:t>Soziologie</a:t>
                      </a:r>
                    </a:p>
                    <a:p>
                      <a:pPr algn="ctr"/>
                      <a:r>
                        <a:rPr lang="de-DE" sz="1800" dirty="0"/>
                        <a:t>Sozialkunde</a:t>
                      </a:r>
                    </a:p>
                    <a:p>
                      <a:pPr algn="ctr"/>
                      <a:r>
                        <a:rPr lang="de-DE" sz="1800" dirty="0"/>
                        <a:t>Politische</a:t>
                      </a:r>
                      <a:r>
                        <a:rPr lang="de-DE" sz="1800" baseline="0" dirty="0"/>
                        <a:t> Wissenschaften</a:t>
                      </a:r>
                      <a:endParaRPr lang="en-GB" sz="1800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800" dirty="0"/>
                    </a:p>
                    <a:p>
                      <a:pPr algn="ctr"/>
                      <a:r>
                        <a:rPr lang="de-DE" sz="1800" dirty="0"/>
                        <a:t>Soziologie/</a:t>
                      </a:r>
                    </a:p>
                    <a:p>
                      <a:pPr algn="ctr"/>
                      <a:r>
                        <a:rPr lang="de-DE" sz="1800" dirty="0"/>
                        <a:t>Lernfeld</a:t>
                      </a:r>
                      <a:r>
                        <a:rPr lang="de-DE" sz="1800" baseline="0" dirty="0"/>
                        <a:t> 1</a:t>
                      </a:r>
                    </a:p>
                    <a:p>
                      <a:pPr algn="ctr"/>
                      <a:r>
                        <a:rPr lang="de-DE" sz="1800" baseline="0" dirty="0"/>
                        <a:t>Sozial-und Wirtschaftskunde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6" y="548680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de-DE" sz="2000" dirty="0">
                <a:cs typeface="Calibri" panose="020F0502020204030204" pitchFamily="34" charset="0"/>
              </a:rPr>
              <a:t>…</a:t>
            </a:r>
            <a:r>
              <a:rPr lang="de-DE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Calibri" panose="020F0502020204030204" pitchFamily="34" charset="0"/>
              </a:rPr>
              <a:t>und das in folgenden Fächern und Abteilungen der Anna-Freud-Schule:</a:t>
            </a:r>
            <a:endParaRPr lang="en-GB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0405" r="-69421"/>
          <a:stretch/>
        </p:blipFill>
        <p:spPr bwMode="auto">
          <a:xfrm>
            <a:off x="9413338" y="7245424"/>
            <a:ext cx="26938677" cy="1795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4018128"/>
            <a:ext cx="3702264" cy="2168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2597642" y="6322531"/>
            <a:ext cx="37022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/>
              <a:t>Fachbereichsausflug nach Dessau im Sommer 2019</a:t>
            </a:r>
            <a:endParaRPr lang="en-GB" sz="11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87D23AD4-2090-4862-9549-5CD0A10EAC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27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08720"/>
            <a:ext cx="2736304" cy="1824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99592" y="4653136"/>
            <a:ext cx="7344816" cy="142647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6400" b="1" i="0" spc="-1" dirty="0">
                <a:solidFill>
                  <a:schemeClr val="tx1"/>
                </a:solidFill>
                <a:latin typeface="+mj-lt"/>
                <a:ea typeface="DejaVu Sans"/>
              </a:rPr>
              <a:t>Das Fach Sozialwissenschaften ist neben Psychologie und Pädagogik ein Spezialfach an der Anna-Freud-Schule. Es ist ein sehr aktuelles und vielfältiges Fach, weil es soziale, wirtschaftliche, politische und rechtliche Fragen untersucht. Das Fach kann in Klasse 11 als Profilkurs, später als  Grund- oder Leistungskurs belegt werden und wenn Corona nicht wäre, wäre Sie heute hier…  </a:t>
            </a:r>
            <a:endParaRPr lang="de-DE" sz="6400" b="1" i="0" spc="-1" dirty="0">
              <a:solidFill>
                <a:schemeClr val="tx1"/>
              </a:solidFill>
              <a:latin typeface="+mj-lt"/>
            </a:endParaRPr>
          </a:p>
          <a:p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2" y="404664"/>
            <a:ext cx="8075240" cy="868958"/>
          </a:xfrm>
        </p:spPr>
        <p:txBody>
          <a:bodyPr/>
          <a:lstStyle/>
          <a:p>
            <a:pPr algn="ctr"/>
            <a:r>
              <a:rPr lang="de-DE" dirty="0"/>
              <a:t>Sozialwissenschaften 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492896"/>
            <a:ext cx="3024336" cy="2016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C8DAD0A3-F271-4CF0-985E-C18BA29E95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3024337" cy="20169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88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798" y="1368252"/>
            <a:ext cx="2250227" cy="14661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6" y="2708921"/>
            <a:ext cx="2375539" cy="15762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6" y="44624"/>
            <a:ext cx="8229600" cy="11430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de-DE" sz="2400" dirty="0">
                <a:effectLst>
                  <a:innerShdw blurRad="114300">
                    <a:prstClr val="black"/>
                  </a:innerShdw>
                </a:effectLst>
              </a:rPr>
              <a:t>Sozialwissenschaften</a:t>
            </a:r>
            <a:br>
              <a:rPr lang="de-DE" sz="2400" dirty="0">
                <a:effectLst>
                  <a:innerShdw blurRad="114300">
                    <a:prstClr val="black"/>
                  </a:innerShdw>
                </a:effectLst>
              </a:rPr>
            </a:br>
            <a:r>
              <a:rPr lang="de-DE" sz="2400" dirty="0">
                <a:effectLst>
                  <a:innerShdw blurRad="114300">
                    <a:prstClr val="black"/>
                  </a:innerShdw>
                </a:effectLst>
              </a:rPr>
              <a:t>Semesterinhalte</a:t>
            </a:r>
            <a:endParaRPr lang="en-GB" sz="2400" dirty="0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95536" y="1305762"/>
            <a:ext cx="3456384" cy="25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rgbClr val="C000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Q1: Soziologie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Abweichendes Verhalten  und Devianz z.B. Jugendkriminalität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Struktur der Gesellschaft: Klassen oder Schichten oder Milieus?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Gesellschaft im Wandel: Lebensformen (Familie, Patch-Work, Single)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Arbeitsformen (Fließband oder Home Office)</a:t>
            </a:r>
          </a:p>
          <a:p>
            <a:pPr marL="342829" indent="-342829" algn="ctr">
              <a:buAutoNum type="arabicPeriod"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436096" y="1340770"/>
            <a:ext cx="3456384" cy="25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rgbClr val="C000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Q2: Wirtschaft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Grundfragen des Wirtschaftens 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Wirtschaftssysteme: Liberalismus/Kapitalismus, Sozialismus/Planwirtschaft, Soziale Marktwirtschaft (BRD)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Konjunkturverläufe und Wirtschaftskrisen, Konjunkturpolitik)</a:t>
            </a:r>
          </a:p>
          <a:p>
            <a:pPr marL="342829" indent="-342829" algn="ctr">
              <a:buAutoNum type="arabicPeriod"/>
            </a:pP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0798" y="3705687"/>
            <a:ext cx="2350837" cy="156477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5455531" y="4077072"/>
            <a:ext cx="3456384" cy="25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rgbClr val="C000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Q4: Globalisierung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…aus soziologischer, wirtschaftlicher und politischer Sicht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Globales Wirtschaften (</a:t>
            </a:r>
            <a:r>
              <a:rPr lang="de-DE" sz="1100" b="1" dirty="0" err="1">
                <a:solidFill>
                  <a:schemeClr val="bg1"/>
                </a:solidFill>
              </a:rPr>
              <a:t>z.B</a:t>
            </a:r>
            <a:r>
              <a:rPr lang="de-DE" sz="1100" b="1" dirty="0">
                <a:solidFill>
                  <a:schemeClr val="bg1"/>
                </a:solidFill>
              </a:rPr>
              <a:t> Freihandel vs. Protektionismus)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Soziale und Kulturelle Beziehungen zwischen Menschen verschiedener Länder und Kulturen (z.B. </a:t>
            </a:r>
            <a:r>
              <a:rPr lang="de-DE" sz="1100" b="1" dirty="0" err="1">
                <a:solidFill>
                  <a:schemeClr val="bg1"/>
                </a:solidFill>
              </a:rPr>
              <a:t>clash</a:t>
            </a:r>
            <a:r>
              <a:rPr lang="de-DE" sz="1100" b="1" dirty="0">
                <a:solidFill>
                  <a:schemeClr val="bg1"/>
                </a:solidFill>
              </a:rPr>
              <a:t> </a:t>
            </a:r>
            <a:r>
              <a:rPr lang="de-DE" sz="1100" b="1" dirty="0" err="1">
                <a:solidFill>
                  <a:schemeClr val="bg1"/>
                </a:solidFill>
              </a:rPr>
              <a:t>of</a:t>
            </a:r>
            <a:r>
              <a:rPr lang="de-DE" sz="1100" b="1" dirty="0">
                <a:solidFill>
                  <a:schemeClr val="bg1"/>
                </a:solidFill>
              </a:rPr>
              <a:t> </a:t>
            </a:r>
            <a:r>
              <a:rPr lang="de-DE" sz="1100" b="1" dirty="0" err="1">
                <a:solidFill>
                  <a:schemeClr val="bg1"/>
                </a:solidFill>
              </a:rPr>
              <a:t>cultures</a:t>
            </a:r>
            <a:r>
              <a:rPr lang="de-DE" sz="1100" b="1" dirty="0">
                <a:solidFill>
                  <a:schemeClr val="bg1"/>
                </a:solidFill>
              </a:rPr>
              <a:t>)</a:t>
            </a:r>
          </a:p>
          <a:p>
            <a:pPr marL="342829" indent="-342829" algn="ctr">
              <a:buAutoNum type="arabicPeriod"/>
            </a:pP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6" y="4886465"/>
            <a:ext cx="2229437" cy="14839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>
            <a:off x="276486" y="4077072"/>
            <a:ext cx="3456384" cy="25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rgbClr val="C000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endParaRPr lang="de-DE" sz="1400" b="1" dirty="0">
              <a:solidFill>
                <a:schemeClr val="bg1"/>
              </a:solidFill>
            </a:endParaRPr>
          </a:p>
          <a:p>
            <a:pPr algn="ctr"/>
            <a:r>
              <a:rPr lang="de-DE" sz="1400" b="1" dirty="0">
                <a:solidFill>
                  <a:schemeClr val="bg1"/>
                </a:solidFill>
              </a:rPr>
              <a:t>Q3: Politik und Recht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Grundlagen der Demokratie und des Rechtsstaates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Konflikte in Demokratie und Rechtsstaat</a:t>
            </a:r>
          </a:p>
          <a:p>
            <a:pPr marL="285690" indent="-285690">
              <a:lnSpc>
                <a:spcPts val="1600"/>
              </a:lnSpc>
              <a:buFont typeface="Wingdings" panose="05000000000000000000" pitchFamily="2" charset="2"/>
              <a:buChar char="§"/>
            </a:pPr>
            <a:r>
              <a:rPr lang="de-DE" sz="1100" b="1" dirty="0">
                <a:solidFill>
                  <a:schemeClr val="bg1"/>
                </a:solidFill>
              </a:rPr>
              <a:t>Europa (Konflikte und Kooperationen)</a:t>
            </a:r>
          </a:p>
          <a:p>
            <a:pPr marL="342829" indent="-342829" algn="ctr">
              <a:buAutoNum type="arabicPeriod"/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87E6026-168F-489B-A257-69629E3131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27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848" y="3499996"/>
            <a:ext cx="2052144" cy="1369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0961" y="3597464"/>
            <a:ext cx="2055438" cy="1368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9595" y="125760"/>
            <a:ext cx="8229600" cy="1143000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de-DE" sz="2400" dirty="0">
                <a:effectLst>
                  <a:innerShdw blurRad="114300">
                    <a:prstClr val="black"/>
                  </a:innerShdw>
                </a:effectLst>
                <a:cs typeface="Calibri" panose="020F0502020204030204" pitchFamily="34" charset="0"/>
              </a:rPr>
              <a:t>Sozialwissenschaften</a:t>
            </a:r>
            <a:br>
              <a:rPr lang="de-DE" sz="2400" dirty="0">
                <a:effectLst>
                  <a:innerShdw blurRad="114300">
                    <a:prstClr val="black"/>
                  </a:innerShdw>
                </a:effectLst>
                <a:cs typeface="Calibri" panose="020F0502020204030204" pitchFamily="34" charset="0"/>
              </a:rPr>
            </a:br>
            <a:r>
              <a:rPr lang="de-DE" sz="2400" dirty="0">
                <a:effectLst>
                  <a:innerShdw blurRad="114300">
                    <a:prstClr val="black"/>
                  </a:innerShdw>
                </a:effectLst>
                <a:cs typeface="Calibri" panose="020F0502020204030204" pitchFamily="34" charset="0"/>
              </a:rPr>
              <a:t>Methoden</a:t>
            </a:r>
            <a:endParaRPr lang="en-GB" sz="2400" dirty="0">
              <a:effectLst>
                <a:innerShdw blurRad="114300">
                  <a:prstClr val="black"/>
                </a:innerShdw>
              </a:effectLst>
              <a:cs typeface="Calibri" panose="020F0502020204030204" pitchFamily="34" charset="0"/>
            </a:endParaRPr>
          </a:p>
        </p:txBody>
      </p:sp>
      <p:sp>
        <p:nvSpPr>
          <p:cNvPr id="6" name="Ovale Legende 5"/>
          <p:cNvSpPr/>
          <p:nvPr/>
        </p:nvSpPr>
        <p:spPr>
          <a:xfrm>
            <a:off x="6399678" y="2924944"/>
            <a:ext cx="2520280" cy="1656184"/>
          </a:xfrm>
          <a:prstGeom prst="wedgeEllipseCallout">
            <a:avLst>
              <a:gd name="adj1" fmla="val -93884"/>
              <a:gd name="adj2" fmla="val -4743"/>
            </a:avLst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7000">
                <a:schemeClr val="bg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Verfassen von Stellungnahmen -Beurteilung von Sachverhalten anhand von Kriterien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416784"/>
            <a:ext cx="1826728" cy="1215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e Legende 11"/>
          <p:cNvSpPr/>
          <p:nvPr/>
        </p:nvSpPr>
        <p:spPr>
          <a:xfrm>
            <a:off x="5537131" y="4869160"/>
            <a:ext cx="2520280" cy="1656184"/>
          </a:xfrm>
          <a:prstGeom prst="wedgeEllipseCallout">
            <a:avLst>
              <a:gd name="adj1" fmla="val -51442"/>
              <a:gd name="adj2" fmla="val -78185"/>
            </a:avLst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7000">
                <a:schemeClr val="bg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Kleine Forschungsprojekte zu Hypothesen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Ovale Legende 12"/>
          <p:cNvSpPr/>
          <p:nvPr/>
        </p:nvSpPr>
        <p:spPr>
          <a:xfrm>
            <a:off x="1619672" y="4797152"/>
            <a:ext cx="2520280" cy="1656184"/>
          </a:xfrm>
          <a:prstGeom prst="wedgeEllipseCallout">
            <a:avLst>
              <a:gd name="adj1" fmla="val 40974"/>
              <a:gd name="adj2" fmla="val -74018"/>
            </a:avLst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7000">
                <a:schemeClr val="bg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Diskussionen und Streitgespräche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Ovale Legende 13"/>
          <p:cNvSpPr/>
          <p:nvPr/>
        </p:nvSpPr>
        <p:spPr>
          <a:xfrm>
            <a:off x="359532" y="2996952"/>
            <a:ext cx="2520280" cy="1656184"/>
          </a:xfrm>
          <a:prstGeom prst="wedgeEllipseCallout">
            <a:avLst>
              <a:gd name="adj1" fmla="val 86155"/>
              <a:gd name="adj2" fmla="val 3070"/>
            </a:avLst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7000">
                <a:schemeClr val="bg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Präsentationen von Sachverhalten</a:t>
            </a:r>
          </a:p>
          <a:p>
            <a:pPr algn="ctr"/>
            <a:r>
              <a:rPr lang="de-DE" sz="1400" dirty="0">
                <a:solidFill>
                  <a:schemeClr val="bg1"/>
                </a:solidFill>
              </a:rPr>
              <a:t>(PPP, Referat, Plakat)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Ovale Legende 14"/>
          <p:cNvSpPr/>
          <p:nvPr/>
        </p:nvSpPr>
        <p:spPr>
          <a:xfrm>
            <a:off x="1403648" y="1268760"/>
            <a:ext cx="2520280" cy="1656184"/>
          </a:xfrm>
          <a:prstGeom prst="wedgeEllipseCallout">
            <a:avLst>
              <a:gd name="adj1" fmla="val 53980"/>
              <a:gd name="adj2" fmla="val 60885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82000">
                <a:schemeClr val="bg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Expertenbefragung, Exkursionen, Workshops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Ovale Legende 15"/>
          <p:cNvSpPr/>
          <p:nvPr/>
        </p:nvSpPr>
        <p:spPr>
          <a:xfrm>
            <a:off x="5004048" y="1052736"/>
            <a:ext cx="2520280" cy="1656184"/>
          </a:xfrm>
          <a:prstGeom prst="wedgeEllipseCallout">
            <a:avLst>
              <a:gd name="adj1" fmla="val -50415"/>
              <a:gd name="adj2" fmla="val 77553"/>
            </a:avLst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57000">
                <a:schemeClr val="bg2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Analyse von Statistiken, Karikaturen, Sachtexten und Fallbeispielen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FECD384A-A489-4696-A74D-C69988F3F5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0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 descr="Ein Bild, das draußen, Silhouette, Personen enthält.&#10;&#10;Automatisch generierte Beschreibung">
            <a:extLst>
              <a:ext uri="{FF2B5EF4-FFF2-40B4-BE49-F238E27FC236}">
                <a16:creationId xmlns:a16="http://schemas.microsoft.com/office/drawing/2014/main" xmlns="" id="{4C457744-DD6B-485B-AE82-1300033256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55" y="1011964"/>
            <a:ext cx="8231700" cy="5487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70134"/>
            <a:ext cx="8229600" cy="735272"/>
          </a:xfrm>
        </p:spPr>
        <p:txBody>
          <a:bodyPr>
            <a:normAutofit/>
          </a:bodyPr>
          <a:lstStyle/>
          <a:p>
            <a:pPr algn="ctr"/>
            <a:r>
              <a:rPr lang="de-DE" sz="2400" dirty="0"/>
              <a:t>Geschichte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B6BE0D1B-CD10-4895-8A70-A50769A2EADE}"/>
              </a:ext>
            </a:extLst>
          </p:cNvPr>
          <p:cNvSpPr txBox="1"/>
          <p:nvPr/>
        </p:nvSpPr>
        <p:spPr>
          <a:xfrm>
            <a:off x="-180528" y="4494311"/>
            <a:ext cx="2952328" cy="461665"/>
          </a:xfrm>
          <a:prstGeom prst="rect">
            <a:avLst/>
          </a:prstGeom>
          <a:noFill/>
        </p:spPr>
        <p:txBody>
          <a:bodyPr wrap="square" lIns="91420" tIns="45711" rIns="91420" bIns="45711">
            <a:spAutoFit/>
          </a:bodyPr>
          <a:lstStyle/>
          <a:p>
            <a:endParaRPr lang="de-DE" sz="2400" dirty="0">
              <a:solidFill>
                <a:srgbClr val="292934"/>
              </a:solidFill>
            </a:endParaRPr>
          </a:p>
        </p:txBody>
      </p:sp>
      <p:sp>
        <p:nvSpPr>
          <p:cNvPr id="18" name="Sprechblase: oval 17">
            <a:extLst>
              <a:ext uri="{FF2B5EF4-FFF2-40B4-BE49-F238E27FC236}">
                <a16:creationId xmlns:a16="http://schemas.microsoft.com/office/drawing/2014/main" xmlns="" id="{6047E446-86E7-4FFE-8484-58C475623A82}"/>
              </a:ext>
            </a:extLst>
          </p:cNvPr>
          <p:cNvSpPr/>
          <p:nvPr/>
        </p:nvSpPr>
        <p:spPr>
          <a:xfrm>
            <a:off x="220987" y="3602266"/>
            <a:ext cx="2149301" cy="127073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de-DE" sz="2000" dirty="0">
                <a:solidFill>
                  <a:srgbClr val="292934"/>
                </a:solidFill>
              </a:rPr>
              <a:t>Wo kommen wir her?</a:t>
            </a:r>
          </a:p>
        </p:txBody>
      </p:sp>
      <p:sp>
        <p:nvSpPr>
          <p:cNvPr id="19" name="Sprechblase: oval 18">
            <a:extLst>
              <a:ext uri="{FF2B5EF4-FFF2-40B4-BE49-F238E27FC236}">
                <a16:creationId xmlns:a16="http://schemas.microsoft.com/office/drawing/2014/main" xmlns="" id="{4FC26763-6985-4E99-84AD-FD2FF62BDBAD}"/>
              </a:ext>
            </a:extLst>
          </p:cNvPr>
          <p:cNvSpPr/>
          <p:nvPr/>
        </p:nvSpPr>
        <p:spPr>
          <a:xfrm>
            <a:off x="2398168" y="3080849"/>
            <a:ext cx="2287154" cy="983817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r>
              <a:rPr lang="de-DE" sz="2000" dirty="0">
                <a:solidFill>
                  <a:srgbClr val="292934"/>
                </a:solidFill>
              </a:rPr>
              <a:t>Wer sind wir?</a:t>
            </a:r>
          </a:p>
        </p:txBody>
      </p:sp>
      <p:sp>
        <p:nvSpPr>
          <p:cNvPr id="22" name="Sprechblase: oval 21">
            <a:extLst>
              <a:ext uri="{FF2B5EF4-FFF2-40B4-BE49-F238E27FC236}">
                <a16:creationId xmlns:a16="http://schemas.microsoft.com/office/drawing/2014/main" xmlns="" id="{699DF63C-99F9-49C8-8C0A-938ED96352FC}"/>
              </a:ext>
            </a:extLst>
          </p:cNvPr>
          <p:cNvSpPr/>
          <p:nvPr/>
        </p:nvSpPr>
        <p:spPr>
          <a:xfrm>
            <a:off x="4027737" y="1772816"/>
            <a:ext cx="3216711" cy="1519956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r>
              <a:rPr lang="de-DE" sz="2000" dirty="0">
                <a:solidFill>
                  <a:srgbClr val="292934"/>
                </a:solidFill>
              </a:rPr>
              <a:t>Wie sind wir zu dem geworden, was wir heute sind?</a:t>
            </a:r>
          </a:p>
        </p:txBody>
      </p:sp>
      <p:sp>
        <p:nvSpPr>
          <p:cNvPr id="23" name="Sprechblase: oval 22">
            <a:extLst>
              <a:ext uri="{FF2B5EF4-FFF2-40B4-BE49-F238E27FC236}">
                <a16:creationId xmlns:a16="http://schemas.microsoft.com/office/drawing/2014/main" xmlns="" id="{1A021BD8-6888-4447-BA5A-599DDF476D12}"/>
              </a:ext>
            </a:extLst>
          </p:cNvPr>
          <p:cNvSpPr/>
          <p:nvPr/>
        </p:nvSpPr>
        <p:spPr>
          <a:xfrm>
            <a:off x="7303967" y="2263424"/>
            <a:ext cx="1658162" cy="1194903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r>
              <a:rPr lang="de-DE" sz="2000" dirty="0">
                <a:solidFill>
                  <a:srgbClr val="292934"/>
                </a:solidFill>
              </a:rPr>
              <a:t>Was wird aus uns werden?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xmlns="" id="{530F4ADD-384C-4F70-B8EF-BE9425AE65F4}"/>
              </a:ext>
            </a:extLst>
          </p:cNvPr>
          <p:cNvSpPr txBox="1"/>
          <p:nvPr/>
        </p:nvSpPr>
        <p:spPr>
          <a:xfrm>
            <a:off x="529900" y="1079031"/>
            <a:ext cx="2952328" cy="203132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de-DE" b="1" dirty="0">
                <a:solidFill>
                  <a:srgbClr val="FFFFFF"/>
                </a:solidFill>
              </a:rPr>
              <a:t>Einführungsphase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Familiengeschichte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Geschichte Berlins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Geschichte Deutschlands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FFFF"/>
                </a:solidFill>
              </a:rPr>
              <a:t>Entstehung moderner Strukturen in Staat und Gesellschaft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89E5C620-C2DE-4F81-ACD1-11D3150C8F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35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892" y="260648"/>
            <a:ext cx="8229600" cy="603723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>Semesterinhalte Geschichte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de-DE" sz="3200" dirty="0"/>
              <a:t/>
            </a:r>
            <a:br>
              <a:rPr lang="de-DE" sz="3200" dirty="0"/>
            </a:br>
            <a:endParaRPr lang="en-GB" sz="3200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xmlns="" id="{7A9FCC0A-96C1-4DC5-9AF7-DC218D62B30A}"/>
              </a:ext>
            </a:extLst>
          </p:cNvPr>
          <p:cNvSpPr txBox="1">
            <a:spLocks/>
          </p:cNvSpPr>
          <p:nvPr/>
        </p:nvSpPr>
        <p:spPr>
          <a:xfrm>
            <a:off x="4818515" y="2082552"/>
            <a:ext cx="3970784" cy="1972816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>
                  <a:lumMod val="60000"/>
                  <a:lumOff val="40000"/>
                </a:srgbClr>
              </a:buClr>
              <a:buNone/>
            </a:pPr>
            <a:endParaRPr lang="en-GB" dirty="0">
              <a:solidFill>
                <a:srgbClr val="F3F2DC"/>
              </a:solidFill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xmlns="" id="{FBC3ECEC-7E86-48CB-9312-3A08B37A2E5E}"/>
              </a:ext>
            </a:extLst>
          </p:cNvPr>
          <p:cNvSpPr/>
          <p:nvPr/>
        </p:nvSpPr>
        <p:spPr>
          <a:xfrm>
            <a:off x="5364088" y="1267194"/>
            <a:ext cx="3672408" cy="26032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rgbClr val="C000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GB" sz="1400" b="1" dirty="0">
                <a:solidFill>
                  <a:srgbClr val="292934"/>
                </a:solidFill>
              </a:rPr>
              <a:t>2. Semester</a:t>
            </a:r>
          </a:p>
          <a:p>
            <a:pPr algn="ctr"/>
            <a:r>
              <a:rPr lang="en-GB" sz="1400" b="1" dirty="0">
                <a:solidFill>
                  <a:srgbClr val="292934"/>
                </a:solidFill>
              </a:rPr>
              <a:t>Von der </a:t>
            </a:r>
            <a:r>
              <a:rPr lang="en-GB" sz="1400" b="1" dirty="0" err="1">
                <a:solidFill>
                  <a:srgbClr val="292934"/>
                </a:solidFill>
              </a:rPr>
              <a:t>Frühen</a:t>
            </a:r>
            <a:r>
              <a:rPr lang="en-GB" sz="1400" b="1" dirty="0">
                <a:solidFill>
                  <a:srgbClr val="292934"/>
                </a:solidFill>
              </a:rPr>
              <a:t> </a:t>
            </a:r>
            <a:r>
              <a:rPr lang="en-GB" sz="1400" b="1" dirty="0" err="1">
                <a:solidFill>
                  <a:srgbClr val="292934"/>
                </a:solidFill>
              </a:rPr>
              <a:t>Neuzeit</a:t>
            </a:r>
            <a:endParaRPr lang="en-GB" sz="1400" b="1" dirty="0">
              <a:solidFill>
                <a:srgbClr val="292934"/>
              </a:solidFill>
            </a:endParaRPr>
          </a:p>
          <a:p>
            <a:pPr algn="ctr"/>
            <a:r>
              <a:rPr lang="en-GB" sz="1400" b="1" dirty="0">
                <a:solidFill>
                  <a:srgbClr val="292934"/>
                </a:solidFill>
              </a:rPr>
              <a:t>bis ins 19. </a:t>
            </a:r>
            <a:r>
              <a:rPr lang="en-GB" sz="1400" b="1" dirty="0" err="1">
                <a:solidFill>
                  <a:srgbClr val="292934"/>
                </a:solidFill>
              </a:rPr>
              <a:t>Jahrhundert</a:t>
            </a:r>
            <a:endParaRPr lang="en-GB" sz="1400" b="1" dirty="0">
              <a:solidFill>
                <a:srgbClr val="292934"/>
              </a:solidFill>
            </a:endParaRPr>
          </a:p>
          <a:p>
            <a:endParaRPr lang="en-GB" sz="1400" dirty="0">
              <a:solidFill>
                <a:srgbClr val="292934"/>
              </a:solidFill>
            </a:endParaRP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92934"/>
                </a:solidFill>
              </a:rPr>
              <a:t>Gesellschaft und </a:t>
            </a:r>
            <a:r>
              <a:rPr lang="en-GB" sz="1400" dirty="0" err="1">
                <a:solidFill>
                  <a:srgbClr val="292934"/>
                </a:solidFill>
              </a:rPr>
              <a:t>Staat</a:t>
            </a:r>
            <a:r>
              <a:rPr lang="en-GB" sz="1400" dirty="0">
                <a:solidFill>
                  <a:srgbClr val="292934"/>
                </a:solidFill>
              </a:rPr>
              <a:t> </a:t>
            </a:r>
            <a:r>
              <a:rPr lang="en-GB" sz="1400" dirty="0" err="1">
                <a:solidFill>
                  <a:srgbClr val="292934"/>
                </a:solidFill>
              </a:rPr>
              <a:t>im</a:t>
            </a:r>
            <a:r>
              <a:rPr lang="en-GB" sz="1400" dirty="0">
                <a:solidFill>
                  <a:srgbClr val="292934"/>
                </a:solidFill>
              </a:rPr>
              <a:t> </a:t>
            </a:r>
            <a:r>
              <a:rPr lang="en-GB" sz="1400" dirty="0" err="1">
                <a:solidFill>
                  <a:srgbClr val="292934"/>
                </a:solidFill>
              </a:rPr>
              <a:t>Zeitalter</a:t>
            </a:r>
            <a:r>
              <a:rPr lang="en-GB" sz="1400" dirty="0">
                <a:solidFill>
                  <a:srgbClr val="292934"/>
                </a:solidFill>
              </a:rPr>
              <a:t> der Aufklärung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292934"/>
                </a:solidFill>
              </a:rPr>
              <a:t>Bürgerliche</a:t>
            </a:r>
            <a:r>
              <a:rPr lang="en-GB" sz="1400" dirty="0">
                <a:solidFill>
                  <a:srgbClr val="292934"/>
                </a:solidFill>
              </a:rPr>
              <a:t> </a:t>
            </a:r>
            <a:r>
              <a:rPr lang="en-GB" sz="1400" dirty="0" err="1">
                <a:solidFill>
                  <a:srgbClr val="292934"/>
                </a:solidFill>
              </a:rPr>
              <a:t>Revolutionen</a:t>
            </a:r>
            <a:r>
              <a:rPr lang="en-GB" sz="1400" dirty="0">
                <a:solidFill>
                  <a:srgbClr val="292934"/>
                </a:solidFill>
              </a:rPr>
              <a:t> (England, USA, </a:t>
            </a:r>
            <a:r>
              <a:rPr lang="en-GB" sz="1400" dirty="0" err="1">
                <a:solidFill>
                  <a:srgbClr val="292934"/>
                </a:solidFill>
              </a:rPr>
              <a:t>Frankreich</a:t>
            </a:r>
            <a:r>
              <a:rPr lang="en-GB" sz="1400" dirty="0">
                <a:solidFill>
                  <a:srgbClr val="292934"/>
                </a:solidFill>
              </a:rPr>
              <a:t>, Deutschland 1948/49)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292934"/>
              </a:solidFill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1915A41A-4F46-477C-852F-417585260180}"/>
              </a:ext>
            </a:extLst>
          </p:cNvPr>
          <p:cNvSpPr/>
          <p:nvPr/>
        </p:nvSpPr>
        <p:spPr>
          <a:xfrm>
            <a:off x="179512" y="1219968"/>
            <a:ext cx="3672408" cy="25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rgbClr val="C000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GB" sz="1400" b="1" dirty="0">
                <a:solidFill>
                  <a:srgbClr val="292934"/>
                </a:solidFill>
              </a:rPr>
              <a:t>1. Semester</a:t>
            </a:r>
          </a:p>
          <a:p>
            <a:pPr algn="ctr"/>
            <a:r>
              <a:rPr lang="en-GB" sz="1400" b="1" dirty="0">
                <a:solidFill>
                  <a:srgbClr val="292934"/>
                </a:solidFill>
              </a:rPr>
              <a:t>Die </a:t>
            </a:r>
            <a:r>
              <a:rPr lang="en-GB" sz="1400" b="1" dirty="0" err="1">
                <a:solidFill>
                  <a:srgbClr val="292934"/>
                </a:solidFill>
              </a:rPr>
              <a:t>Grundlagen</a:t>
            </a:r>
            <a:r>
              <a:rPr lang="en-GB" sz="1400" b="1" dirty="0">
                <a:solidFill>
                  <a:srgbClr val="292934"/>
                </a:solidFill>
              </a:rPr>
              <a:t> in</a:t>
            </a:r>
          </a:p>
          <a:p>
            <a:pPr algn="ctr"/>
            <a:r>
              <a:rPr lang="en-GB" sz="1400" b="1" dirty="0" err="1">
                <a:solidFill>
                  <a:srgbClr val="292934"/>
                </a:solidFill>
              </a:rPr>
              <a:t>Antike</a:t>
            </a:r>
            <a:r>
              <a:rPr lang="en-GB" sz="1400" b="1" dirty="0">
                <a:solidFill>
                  <a:srgbClr val="292934"/>
                </a:solidFill>
              </a:rPr>
              <a:t> und </a:t>
            </a:r>
            <a:r>
              <a:rPr lang="en-GB" sz="1400" b="1" dirty="0" err="1">
                <a:solidFill>
                  <a:srgbClr val="292934"/>
                </a:solidFill>
              </a:rPr>
              <a:t>Mittelalter</a:t>
            </a:r>
            <a:endParaRPr lang="en-GB" sz="1400" b="1" dirty="0">
              <a:solidFill>
                <a:srgbClr val="292934"/>
              </a:solidFill>
            </a:endParaRPr>
          </a:p>
          <a:p>
            <a:endParaRPr lang="en-GB" sz="1400" dirty="0">
              <a:solidFill>
                <a:srgbClr val="292934"/>
              </a:solidFill>
            </a:endParaRP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292934"/>
                </a:solidFill>
              </a:rPr>
              <a:t>Demokratie</a:t>
            </a:r>
            <a:r>
              <a:rPr lang="en-GB" sz="1400" dirty="0">
                <a:solidFill>
                  <a:srgbClr val="292934"/>
                </a:solidFill>
              </a:rPr>
              <a:t> am </a:t>
            </a:r>
            <a:r>
              <a:rPr lang="en-GB" sz="1400" dirty="0" err="1">
                <a:solidFill>
                  <a:srgbClr val="292934"/>
                </a:solidFill>
              </a:rPr>
              <a:t>Beispiel</a:t>
            </a:r>
            <a:r>
              <a:rPr lang="en-GB" sz="1400" dirty="0">
                <a:solidFill>
                  <a:srgbClr val="292934"/>
                </a:solidFill>
              </a:rPr>
              <a:t> der </a:t>
            </a:r>
            <a:r>
              <a:rPr lang="en-GB" sz="1400" dirty="0" err="1">
                <a:solidFill>
                  <a:srgbClr val="292934"/>
                </a:solidFill>
              </a:rPr>
              <a:t>attischen</a:t>
            </a:r>
            <a:r>
              <a:rPr lang="en-GB" sz="1400" dirty="0">
                <a:solidFill>
                  <a:srgbClr val="292934"/>
                </a:solidFill>
              </a:rPr>
              <a:t> Polis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92934"/>
                </a:solidFill>
              </a:rPr>
              <a:t>Die </a:t>
            </a:r>
            <a:r>
              <a:rPr lang="en-GB" sz="1400" dirty="0" err="1">
                <a:solidFill>
                  <a:srgbClr val="292934"/>
                </a:solidFill>
              </a:rPr>
              <a:t>republikanische</a:t>
            </a:r>
            <a:r>
              <a:rPr lang="en-GB" sz="1400" dirty="0">
                <a:solidFill>
                  <a:srgbClr val="292934"/>
                </a:solidFill>
              </a:rPr>
              <a:t> </a:t>
            </a:r>
            <a:r>
              <a:rPr lang="en-GB" sz="1400" dirty="0" err="1">
                <a:solidFill>
                  <a:srgbClr val="292934"/>
                </a:solidFill>
              </a:rPr>
              <a:t>Verfassung</a:t>
            </a:r>
            <a:r>
              <a:rPr lang="en-GB" sz="1400" dirty="0">
                <a:solidFill>
                  <a:srgbClr val="292934"/>
                </a:solidFill>
              </a:rPr>
              <a:t> am </a:t>
            </a:r>
            <a:r>
              <a:rPr lang="en-GB" sz="1400" dirty="0" err="1">
                <a:solidFill>
                  <a:srgbClr val="292934"/>
                </a:solidFill>
              </a:rPr>
              <a:t>Beispiel</a:t>
            </a:r>
            <a:r>
              <a:rPr lang="en-GB" sz="1400" dirty="0">
                <a:solidFill>
                  <a:srgbClr val="292934"/>
                </a:solidFill>
              </a:rPr>
              <a:t> </a:t>
            </a:r>
            <a:r>
              <a:rPr lang="en-GB" sz="1400" dirty="0" err="1">
                <a:solidFill>
                  <a:srgbClr val="292934"/>
                </a:solidFill>
              </a:rPr>
              <a:t>Roms</a:t>
            </a:r>
            <a:endParaRPr lang="en-GB" sz="1400" dirty="0">
              <a:solidFill>
                <a:srgbClr val="292934"/>
              </a:solidFill>
            </a:endParaRP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292934"/>
                </a:solidFill>
              </a:rPr>
              <a:t>Freiheit im Mittelalter am Beispiel der Stadt</a:t>
            </a:r>
            <a:endParaRPr lang="en-GB" sz="1400" dirty="0">
              <a:solidFill>
                <a:srgbClr val="292934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xmlns="" id="{42594CDC-45C8-4BDC-BAED-3412A4C91A19}"/>
              </a:ext>
            </a:extLst>
          </p:cNvPr>
          <p:cNvSpPr/>
          <p:nvPr/>
        </p:nvSpPr>
        <p:spPr>
          <a:xfrm>
            <a:off x="179512" y="4221088"/>
            <a:ext cx="3672408" cy="25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rgbClr val="C000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GB" sz="1400" b="1" dirty="0">
                <a:solidFill>
                  <a:srgbClr val="292934"/>
                </a:solidFill>
              </a:rPr>
              <a:t>3. Semester</a:t>
            </a:r>
          </a:p>
          <a:p>
            <a:pPr algn="ctr"/>
            <a:r>
              <a:rPr lang="en-GB" sz="1400" b="1" dirty="0">
                <a:solidFill>
                  <a:srgbClr val="292934"/>
                </a:solidFill>
              </a:rPr>
              <a:t>Die modern Welt und </a:t>
            </a:r>
            <a:r>
              <a:rPr lang="en-GB" sz="1400" b="1" dirty="0" err="1">
                <a:solidFill>
                  <a:srgbClr val="292934"/>
                </a:solidFill>
              </a:rPr>
              <a:t>ihre</a:t>
            </a:r>
            <a:r>
              <a:rPr lang="en-GB" sz="1400" b="1" dirty="0">
                <a:solidFill>
                  <a:srgbClr val="292934"/>
                </a:solidFill>
              </a:rPr>
              <a:t> </a:t>
            </a:r>
            <a:r>
              <a:rPr lang="en-GB" sz="1400" b="1" dirty="0" err="1">
                <a:solidFill>
                  <a:srgbClr val="292934"/>
                </a:solidFill>
              </a:rPr>
              <a:t>Krisen</a:t>
            </a:r>
            <a:r>
              <a:rPr lang="en-GB" sz="1400" b="1" dirty="0">
                <a:solidFill>
                  <a:srgbClr val="292934"/>
                </a:solidFill>
              </a:rPr>
              <a:t>: </a:t>
            </a:r>
            <a:r>
              <a:rPr lang="en-GB" sz="1400" b="1" dirty="0" err="1">
                <a:solidFill>
                  <a:srgbClr val="292934"/>
                </a:solidFill>
              </a:rPr>
              <a:t>Demokratie</a:t>
            </a:r>
            <a:r>
              <a:rPr lang="en-GB" sz="1400" b="1" dirty="0">
                <a:solidFill>
                  <a:srgbClr val="292934"/>
                </a:solidFill>
              </a:rPr>
              <a:t> und </a:t>
            </a:r>
            <a:r>
              <a:rPr lang="en-GB" sz="1400" b="1" dirty="0" err="1">
                <a:solidFill>
                  <a:srgbClr val="292934"/>
                </a:solidFill>
              </a:rPr>
              <a:t>Diktatur</a:t>
            </a:r>
            <a:endParaRPr lang="en-GB" sz="1400" b="1" dirty="0">
              <a:solidFill>
                <a:srgbClr val="292934"/>
              </a:solidFill>
            </a:endParaRPr>
          </a:p>
          <a:p>
            <a:endParaRPr lang="en-GB" sz="1400" dirty="0">
              <a:solidFill>
                <a:srgbClr val="292934"/>
              </a:solidFill>
            </a:endParaRP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92934"/>
                </a:solidFill>
              </a:rPr>
              <a:t>Die </a:t>
            </a:r>
            <a:r>
              <a:rPr lang="en-GB" sz="1400" dirty="0" err="1">
                <a:solidFill>
                  <a:srgbClr val="292934"/>
                </a:solidFill>
              </a:rPr>
              <a:t>Weimarer</a:t>
            </a:r>
            <a:r>
              <a:rPr lang="en-GB" sz="1400" dirty="0">
                <a:solidFill>
                  <a:srgbClr val="292934"/>
                </a:solidFill>
              </a:rPr>
              <a:t> </a:t>
            </a:r>
            <a:r>
              <a:rPr lang="en-GB" sz="1400" dirty="0" err="1">
                <a:solidFill>
                  <a:srgbClr val="292934"/>
                </a:solidFill>
              </a:rPr>
              <a:t>Republik</a:t>
            </a:r>
            <a:endParaRPr lang="en-GB" sz="1400" dirty="0">
              <a:solidFill>
                <a:srgbClr val="292934"/>
              </a:solidFill>
            </a:endParaRP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292934"/>
                </a:solidFill>
              </a:rPr>
              <a:t>Herrschaft des Nationalsozialismus</a:t>
            </a:r>
            <a:endParaRPr lang="en-GB" sz="1400" dirty="0">
              <a:solidFill>
                <a:srgbClr val="292934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76C8B049-5E42-45AA-92AB-42E187D77B05}"/>
              </a:ext>
            </a:extLst>
          </p:cNvPr>
          <p:cNvSpPr/>
          <p:nvPr/>
        </p:nvSpPr>
        <p:spPr>
          <a:xfrm>
            <a:off x="5364088" y="4187281"/>
            <a:ext cx="3672408" cy="25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rgbClr val="C000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pPr algn="ctr"/>
            <a:r>
              <a:rPr lang="en-GB" sz="1400" b="1" dirty="0">
                <a:solidFill>
                  <a:srgbClr val="292934"/>
                </a:solidFill>
              </a:rPr>
              <a:t>4. Semester</a:t>
            </a:r>
          </a:p>
          <a:p>
            <a:pPr algn="ctr"/>
            <a:r>
              <a:rPr lang="en-GB" sz="1400" b="1" dirty="0">
                <a:solidFill>
                  <a:srgbClr val="292934"/>
                </a:solidFill>
              </a:rPr>
              <a:t>Die </a:t>
            </a:r>
            <a:r>
              <a:rPr lang="en-GB" sz="1400" b="1" dirty="0" err="1">
                <a:solidFill>
                  <a:srgbClr val="292934"/>
                </a:solidFill>
              </a:rPr>
              <a:t>bipolare</a:t>
            </a:r>
            <a:r>
              <a:rPr lang="en-GB" sz="1400" b="1" dirty="0">
                <a:solidFill>
                  <a:srgbClr val="292934"/>
                </a:solidFill>
              </a:rPr>
              <a:t> Welt </a:t>
            </a:r>
            <a:r>
              <a:rPr lang="en-GB" sz="1400" b="1" dirty="0" err="1">
                <a:solidFill>
                  <a:srgbClr val="292934"/>
                </a:solidFill>
              </a:rPr>
              <a:t>nach</a:t>
            </a:r>
            <a:r>
              <a:rPr lang="en-GB" sz="1400" b="1" dirty="0">
                <a:solidFill>
                  <a:srgbClr val="292934"/>
                </a:solidFill>
              </a:rPr>
              <a:t> 1945</a:t>
            </a:r>
          </a:p>
          <a:p>
            <a:endParaRPr lang="en-GB" sz="1400" dirty="0">
              <a:solidFill>
                <a:srgbClr val="292934"/>
              </a:solidFill>
            </a:endParaRP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292934"/>
                </a:solidFill>
              </a:rPr>
              <a:t>Die </a:t>
            </a:r>
            <a:r>
              <a:rPr lang="en-GB" sz="1400" dirty="0" err="1">
                <a:solidFill>
                  <a:srgbClr val="292934"/>
                </a:solidFill>
              </a:rPr>
              <a:t>doppelte</a:t>
            </a:r>
            <a:r>
              <a:rPr lang="en-GB" sz="1400" dirty="0">
                <a:solidFill>
                  <a:srgbClr val="292934"/>
                </a:solidFill>
              </a:rPr>
              <a:t> deutsche </a:t>
            </a:r>
            <a:r>
              <a:rPr lang="en-GB" sz="1400" dirty="0" err="1">
                <a:solidFill>
                  <a:srgbClr val="292934"/>
                </a:solidFill>
              </a:rPr>
              <a:t>Geschichte</a:t>
            </a:r>
            <a:r>
              <a:rPr lang="en-GB" sz="1400" dirty="0">
                <a:solidFill>
                  <a:srgbClr val="292934"/>
                </a:solidFill>
              </a:rPr>
              <a:t> (BRD/DDR)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292934"/>
                </a:solidFill>
              </a:rPr>
              <a:t>Der Ost-West-Gegensatz (Kalter Krieg)</a:t>
            </a:r>
            <a:endParaRPr lang="en-GB" sz="1400" dirty="0">
              <a:solidFill>
                <a:srgbClr val="292934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898E7DDE-9532-4702-A5AE-BCBDFA2FB4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304" y="1402582"/>
            <a:ext cx="1098014" cy="1850969"/>
          </a:xfrm>
          <a:prstGeom prst="rect">
            <a:avLst/>
          </a:prstGeom>
        </p:spPr>
      </p:pic>
      <p:pic>
        <p:nvPicPr>
          <p:cNvPr id="17" name="Grafik 16" descr="Ein Bild, das Gebäude, draußen, Altar enthält.&#10;&#10;Automatisch generierte Beschreibung">
            <a:extLst>
              <a:ext uri="{FF2B5EF4-FFF2-40B4-BE49-F238E27FC236}">
                <a16:creationId xmlns:a16="http://schemas.microsoft.com/office/drawing/2014/main" xmlns="" id="{CDEB12F3-A8C4-4B7F-8DBE-548D926DF4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191" y="2970156"/>
            <a:ext cx="1745785" cy="1163857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4A41552E-483C-45C7-A090-9D68C7A2814F}"/>
              </a:ext>
            </a:extLst>
          </p:cNvPr>
          <p:cNvSpPr txBox="1"/>
          <p:nvPr/>
        </p:nvSpPr>
        <p:spPr>
          <a:xfrm>
            <a:off x="3394871" y="3220717"/>
            <a:ext cx="536526" cy="217976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de-DE" sz="800" dirty="0">
                <a:solidFill>
                  <a:srgbClr val="FFFFFF"/>
                </a:solidFill>
              </a:rPr>
              <a:t>Abb. 8.1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2FA96461-C792-4D3D-B80A-DEF11E4B4680}"/>
              </a:ext>
            </a:extLst>
          </p:cNvPr>
          <p:cNvSpPr txBox="1"/>
          <p:nvPr/>
        </p:nvSpPr>
        <p:spPr>
          <a:xfrm>
            <a:off x="5692198" y="4218035"/>
            <a:ext cx="536526" cy="217976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de-DE" sz="800" dirty="0">
                <a:solidFill>
                  <a:srgbClr val="FFFFFF"/>
                </a:solidFill>
              </a:rPr>
              <a:t>Abb. 8.2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1F575BE2-38DF-41E7-B530-2697817DA754}"/>
              </a:ext>
            </a:extLst>
          </p:cNvPr>
          <p:cNvSpPr txBox="1"/>
          <p:nvPr/>
        </p:nvSpPr>
        <p:spPr>
          <a:xfrm>
            <a:off x="2959764" y="3760009"/>
            <a:ext cx="536526" cy="217976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de-DE" sz="800" dirty="0">
                <a:solidFill>
                  <a:srgbClr val="FFFFFF"/>
                </a:solidFill>
              </a:rPr>
              <a:t>Abb. 8.3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xmlns="" id="{CAD11C6C-3F7F-4B50-AEF4-FDCAD1C0F9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25" y="5255604"/>
            <a:ext cx="1943134" cy="1287186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CB3A29A3-D8B0-41BD-93EE-9FD4D1320F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179" y="3789518"/>
            <a:ext cx="1215513" cy="169388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xmlns="" id="{DBE9261B-9EE7-4344-8BB3-928E942EC015}"/>
              </a:ext>
            </a:extLst>
          </p:cNvPr>
          <p:cNvSpPr txBox="1"/>
          <p:nvPr/>
        </p:nvSpPr>
        <p:spPr>
          <a:xfrm>
            <a:off x="5635664" y="6522591"/>
            <a:ext cx="536526" cy="217976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de-DE" sz="800" dirty="0">
                <a:solidFill>
                  <a:srgbClr val="FFFFFF"/>
                </a:solidFill>
              </a:rPr>
              <a:t>Abb. 8.4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FA49A1CE-E7BA-46A7-B97C-90BEAA0CA8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67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xmlns="" id="{B1C9A829-0F86-48EB-84BC-90C08831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7263"/>
            <a:ext cx="8229600" cy="509223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>Zugänge zur Geschichte </a:t>
            </a:r>
            <a:endParaRPr lang="en-GB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F419179E-0DE1-4D97-86DF-DEA90E2E7142}"/>
              </a:ext>
            </a:extLst>
          </p:cNvPr>
          <p:cNvSpPr txBox="1"/>
          <p:nvPr/>
        </p:nvSpPr>
        <p:spPr>
          <a:xfrm>
            <a:off x="5006139" y="3429002"/>
            <a:ext cx="875440" cy="371541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Plakate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42261678-F683-4B75-8623-D14CEB90A219}"/>
              </a:ext>
            </a:extLst>
          </p:cNvPr>
          <p:cNvSpPr txBox="1"/>
          <p:nvPr/>
        </p:nvSpPr>
        <p:spPr>
          <a:xfrm>
            <a:off x="7524330" y="3190567"/>
            <a:ext cx="1333485" cy="36933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algn="r"/>
            <a:r>
              <a:rPr lang="de-DE" dirty="0">
                <a:solidFill>
                  <a:srgbClr val="FFFFFF"/>
                </a:solidFill>
              </a:rPr>
              <a:t>Exkursionen</a:t>
            </a:r>
          </a:p>
        </p:txBody>
      </p:sp>
      <p:pic>
        <p:nvPicPr>
          <p:cNvPr id="11" name="Grafik 10" descr="Ein Bild, das drinnen, Altar, aus Holz, Andachtsstätte enthält.&#10;&#10;Automatisch generierte Beschreibung">
            <a:extLst>
              <a:ext uri="{FF2B5EF4-FFF2-40B4-BE49-F238E27FC236}">
                <a16:creationId xmlns:a16="http://schemas.microsoft.com/office/drawing/2014/main" xmlns="" id="{3387220D-E660-4A11-AB22-4BE3B401F4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760" y="1322163"/>
            <a:ext cx="2800053" cy="1866702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39ACE533-C574-4752-B6EF-54CF69909C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85" y="4293096"/>
            <a:ext cx="2916324" cy="1944216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446E3304-F9D7-4CDE-B33F-712270C6E7B3}"/>
              </a:ext>
            </a:extLst>
          </p:cNvPr>
          <p:cNvSpPr txBox="1"/>
          <p:nvPr/>
        </p:nvSpPr>
        <p:spPr>
          <a:xfrm>
            <a:off x="332684" y="6237312"/>
            <a:ext cx="998956" cy="369332"/>
          </a:xfrm>
          <a:prstGeom prst="rect">
            <a:avLst/>
          </a:prstGeom>
          <a:noFill/>
        </p:spPr>
        <p:txBody>
          <a:bodyPr wrap="square" lIns="91420" tIns="45711" rIns="91420" bIns="45711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Projekte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95B0C49B-7807-4F9A-9FD3-866C8C802E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530" y="1109554"/>
            <a:ext cx="3407705" cy="238571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C6F1DC1A-886B-417F-8F29-32868BEB90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1487" y="3931602"/>
            <a:ext cx="2916325" cy="2385710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1B810588-888F-4E88-B33A-68E3B93248FF}"/>
              </a:ext>
            </a:extLst>
          </p:cNvPr>
          <p:cNvSpPr txBox="1"/>
          <p:nvPr/>
        </p:nvSpPr>
        <p:spPr>
          <a:xfrm>
            <a:off x="6948264" y="6317312"/>
            <a:ext cx="2012089" cy="36933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Historische Quellen</a:t>
            </a:r>
          </a:p>
        </p:txBody>
      </p:sp>
      <p:pic>
        <p:nvPicPr>
          <p:cNvPr id="26" name="Grafik 25" descr="Ein Bild, das Text, Buch enthält.&#10;&#10;Automatisch generierte Beschreibung">
            <a:extLst>
              <a:ext uri="{FF2B5EF4-FFF2-40B4-BE49-F238E27FC236}">
                <a16:creationId xmlns:a16="http://schemas.microsoft.com/office/drawing/2014/main" xmlns="" id="{53DCDFED-0E2C-43CC-9424-B69EEE0CFE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87" y="1086089"/>
            <a:ext cx="1956816" cy="2740152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xmlns="" id="{8CDDBB90-7F30-44B8-971B-CC5A8FC09083}"/>
              </a:ext>
            </a:extLst>
          </p:cNvPr>
          <p:cNvSpPr txBox="1"/>
          <p:nvPr/>
        </p:nvSpPr>
        <p:spPr>
          <a:xfrm>
            <a:off x="206545" y="3798332"/>
            <a:ext cx="1266565" cy="369332"/>
          </a:xfrm>
          <a:prstGeom prst="rect">
            <a:avLst/>
          </a:prstGeom>
          <a:noFill/>
        </p:spPr>
        <p:txBody>
          <a:bodyPr wrap="none" lIns="91420" tIns="45711" rIns="91420" bIns="45711" rtlCol="0">
            <a:sp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Karikaturen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310EF96B-D285-4B35-996C-7A8AFAC47426}"/>
              </a:ext>
            </a:extLst>
          </p:cNvPr>
          <p:cNvSpPr txBox="1"/>
          <p:nvPr/>
        </p:nvSpPr>
        <p:spPr>
          <a:xfrm>
            <a:off x="1790847" y="3826241"/>
            <a:ext cx="580951" cy="23083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de-DE" sz="900" dirty="0">
                <a:solidFill>
                  <a:srgbClr val="FFFFFF"/>
                </a:solidFill>
              </a:rPr>
              <a:t>Abb.9.1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xmlns="" id="{BD42F23C-CB1A-4FD2-925F-8C5B294997BF}"/>
              </a:ext>
            </a:extLst>
          </p:cNvPr>
          <p:cNvSpPr txBox="1"/>
          <p:nvPr/>
        </p:nvSpPr>
        <p:spPr>
          <a:xfrm>
            <a:off x="2355913" y="3480258"/>
            <a:ext cx="580951" cy="23083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de-DE" sz="900" dirty="0">
                <a:solidFill>
                  <a:srgbClr val="FFFFFF"/>
                </a:solidFill>
              </a:rPr>
              <a:t>Abb.9.2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9C35912D-224A-4A86-8E7F-F57C4D3C2EF0}"/>
              </a:ext>
            </a:extLst>
          </p:cNvPr>
          <p:cNvSpPr txBox="1"/>
          <p:nvPr/>
        </p:nvSpPr>
        <p:spPr>
          <a:xfrm>
            <a:off x="5941487" y="3198698"/>
            <a:ext cx="580951" cy="23083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de-DE" sz="900" dirty="0">
                <a:solidFill>
                  <a:srgbClr val="FFFFFF"/>
                </a:solidFill>
              </a:rPr>
              <a:t>Abb.9.3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xmlns="" id="{5BB112A4-D922-4040-B5E8-38CF9CF627D9}"/>
              </a:ext>
            </a:extLst>
          </p:cNvPr>
          <p:cNvSpPr txBox="1"/>
          <p:nvPr/>
        </p:nvSpPr>
        <p:spPr>
          <a:xfrm>
            <a:off x="2766913" y="6252459"/>
            <a:ext cx="580951" cy="23083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de-DE" sz="900" dirty="0">
                <a:solidFill>
                  <a:srgbClr val="FFFFFF"/>
                </a:solidFill>
              </a:rPr>
              <a:t>Abb.9.4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xmlns="" id="{31656495-876D-430C-8D85-F80C7837B564}"/>
              </a:ext>
            </a:extLst>
          </p:cNvPr>
          <p:cNvSpPr txBox="1"/>
          <p:nvPr/>
        </p:nvSpPr>
        <p:spPr>
          <a:xfrm>
            <a:off x="5854234" y="6317312"/>
            <a:ext cx="580951" cy="230832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de-DE" sz="900" dirty="0">
                <a:solidFill>
                  <a:srgbClr val="FFFFFF"/>
                </a:solidFill>
              </a:rPr>
              <a:t>Abb.9.5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4769C364-395E-4C17-B52F-644B7A1626AF}"/>
              </a:ext>
            </a:extLst>
          </p:cNvPr>
          <p:cNvSpPr txBox="1"/>
          <p:nvPr/>
        </p:nvSpPr>
        <p:spPr>
          <a:xfrm>
            <a:off x="3249008" y="3997335"/>
            <a:ext cx="2808752" cy="1949073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de-DE" sz="1700" b="1" dirty="0">
                <a:solidFill>
                  <a:srgbClr val="FFFFFF"/>
                </a:solidFill>
              </a:rPr>
              <a:t>Fachbezogene Kompetenzen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FFFFFF"/>
                </a:solidFill>
              </a:rPr>
              <a:t>Methodenkompetenz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FFFFFF"/>
                </a:solidFill>
              </a:rPr>
              <a:t>Deutungskompetenz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FFFFFF"/>
                </a:solidFill>
              </a:rPr>
              <a:t>Analysekompetenz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FFFFFF"/>
                </a:solidFill>
              </a:rPr>
              <a:t>Urteils- &amp; Orientierungs-kompetenz</a:t>
            </a:r>
          </a:p>
          <a:p>
            <a:pPr marL="285690" indent="-285690"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rgbClr val="FFFFFF"/>
                </a:solidFill>
              </a:rPr>
              <a:t>Narrativität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352CAE19-71F7-424E-9142-56EE2A3C65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265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568066"/>
            <a:ext cx="1963186" cy="1091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nhaltsplatzhalter 2"/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881"/>
          <a:stretch/>
        </p:blipFill>
        <p:spPr>
          <a:xfrm>
            <a:off x="500307" y="116632"/>
            <a:ext cx="1800200" cy="1824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8" y="2697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3275856" y="1628800"/>
            <a:ext cx="2592288" cy="4968552"/>
          </a:xfrm>
          <a:prstGeom prst="roundRect">
            <a:avLst/>
          </a:prstGeom>
          <a:solidFill>
            <a:srgbClr val="E5845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endParaRPr lang="de-DE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Fach- und Berufsoberschule</a:t>
            </a:r>
          </a:p>
          <a:p>
            <a:r>
              <a:rPr lang="de-DE" sz="1400" b="1" dirty="0"/>
              <a:t>FOS 11</a:t>
            </a:r>
          </a:p>
          <a:p>
            <a:r>
              <a:rPr lang="de-DE" sz="1400" dirty="0"/>
              <a:t>1. </a:t>
            </a:r>
            <a:r>
              <a:rPr lang="de-DE" sz="1400" dirty="0" err="1"/>
              <a:t>Hj</a:t>
            </a:r>
            <a:r>
              <a:rPr lang="de-DE" sz="1400" dirty="0"/>
              <a:t>.: Menschenrechte weltweit  </a:t>
            </a:r>
          </a:p>
          <a:p>
            <a:r>
              <a:rPr lang="de-DE" sz="1400" dirty="0"/>
              <a:t>2. </a:t>
            </a:r>
            <a:r>
              <a:rPr lang="de-DE" sz="1400" dirty="0" err="1"/>
              <a:t>Hj</a:t>
            </a:r>
            <a:r>
              <a:rPr lang="de-DE" sz="1400" dirty="0"/>
              <a:t>.: Grundzüge des politischen Systems in der BRD</a:t>
            </a:r>
          </a:p>
          <a:p>
            <a:pPr algn="ctr"/>
            <a:endParaRPr lang="de-DE" sz="1600" dirty="0"/>
          </a:p>
          <a:p>
            <a:r>
              <a:rPr lang="de-DE" sz="1400" b="1" dirty="0"/>
              <a:t>FOS/BOS 12</a:t>
            </a:r>
            <a:r>
              <a:rPr lang="de-DE" sz="1400" dirty="0"/>
              <a:t> </a:t>
            </a:r>
          </a:p>
          <a:p>
            <a:r>
              <a:rPr lang="de-DE" sz="1400" dirty="0"/>
              <a:t>1. </a:t>
            </a:r>
            <a:r>
              <a:rPr lang="de-DE" sz="1400" dirty="0" err="1"/>
              <a:t>Hj</a:t>
            </a:r>
            <a:r>
              <a:rPr lang="de-DE" sz="1400" dirty="0"/>
              <a:t>.: Demokratie (Prinzipien, System BRD, Gefahren)</a:t>
            </a:r>
          </a:p>
          <a:p>
            <a:r>
              <a:rPr lang="de-DE" sz="1400" dirty="0"/>
              <a:t>2. </a:t>
            </a:r>
            <a:r>
              <a:rPr lang="de-DE" sz="1400" dirty="0" err="1"/>
              <a:t>Hj</a:t>
            </a:r>
            <a:r>
              <a:rPr lang="de-DE" sz="1400" dirty="0"/>
              <a:t>.: Die Europäische Union (Geschichte, Institutionen, Funktions-weise)</a:t>
            </a:r>
          </a:p>
          <a:p>
            <a:endParaRPr lang="de-DE" sz="1400" dirty="0"/>
          </a:p>
          <a:p>
            <a:r>
              <a:rPr lang="de-DE" sz="1400" b="1" dirty="0"/>
              <a:t>FOS/BOS 13</a:t>
            </a:r>
          </a:p>
          <a:p>
            <a:pPr marL="342829" indent="-342829">
              <a:buAutoNum type="arabicPeriod"/>
            </a:pPr>
            <a:r>
              <a:rPr lang="de-DE" sz="1400" dirty="0" err="1"/>
              <a:t>Hj</a:t>
            </a:r>
            <a:r>
              <a:rPr lang="de-DE" sz="1400" dirty="0"/>
              <a:t>.: Sozialer Wandel</a:t>
            </a:r>
          </a:p>
          <a:p>
            <a:pPr marL="342829" indent="-342829">
              <a:buAutoNum type="arabicPeriod"/>
            </a:pPr>
            <a:r>
              <a:rPr lang="de-DE" sz="1400" dirty="0" err="1"/>
              <a:t>Hj</a:t>
            </a:r>
            <a:r>
              <a:rPr lang="de-DE" sz="1400" dirty="0"/>
              <a:t>.: Globalisierung</a:t>
            </a:r>
          </a:p>
          <a:p>
            <a:pPr algn="ctr"/>
            <a:endParaRPr lang="de-DE" dirty="0"/>
          </a:p>
          <a:p>
            <a:pPr algn="ctr"/>
            <a:endParaRPr lang="en-GB" dirty="0"/>
          </a:p>
        </p:txBody>
      </p:sp>
      <p:sp>
        <p:nvSpPr>
          <p:cNvPr id="11" name="Abgerundetes Rechteck 10"/>
          <p:cNvSpPr/>
          <p:nvPr/>
        </p:nvSpPr>
        <p:spPr>
          <a:xfrm>
            <a:off x="500307" y="1659356"/>
            <a:ext cx="2631534" cy="4937996"/>
          </a:xfrm>
          <a:prstGeom prst="roundRect">
            <a:avLst/>
          </a:prstGeom>
          <a:solidFill>
            <a:srgbClr val="E5845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r>
              <a: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Berufliches Gymnasium:</a:t>
            </a:r>
          </a:p>
          <a:p>
            <a:r>
              <a:rPr lang="de-DE" sz="1400" b="1" dirty="0"/>
              <a:t>Einführungsphase: </a:t>
            </a:r>
            <a:r>
              <a:rPr lang="de-DE" sz="1400" dirty="0"/>
              <a:t>Demokratie: Entstehung,  Organisation u. Partizipation</a:t>
            </a:r>
          </a:p>
          <a:p>
            <a:endParaRPr lang="de-DE" sz="1400" dirty="0"/>
          </a:p>
          <a:p>
            <a:r>
              <a:rPr lang="de-DE" sz="1400" b="1" dirty="0"/>
              <a:t>Q1</a:t>
            </a:r>
            <a:r>
              <a:rPr lang="de-DE" sz="1400" dirty="0"/>
              <a:t>: Demokratie in Theorie und Praxis</a:t>
            </a:r>
          </a:p>
          <a:p>
            <a:endParaRPr lang="de-DE" sz="1400" dirty="0"/>
          </a:p>
          <a:p>
            <a:r>
              <a:rPr lang="de-DE" sz="1400" b="1" dirty="0"/>
              <a:t>Q2: </a:t>
            </a:r>
            <a:r>
              <a:rPr lang="de-DE" sz="1400" dirty="0"/>
              <a:t>Verfassungsrecht-</a:t>
            </a:r>
            <a:r>
              <a:rPr lang="de-DE" sz="1400" dirty="0" err="1"/>
              <a:t>liche</a:t>
            </a:r>
            <a:r>
              <a:rPr lang="de-DE" sz="1400" dirty="0"/>
              <a:t> Grundlagen der BRD/ Globales Wirtschaften contra nationale Politik</a:t>
            </a:r>
          </a:p>
          <a:p>
            <a:endParaRPr lang="de-DE" sz="1400" dirty="0"/>
          </a:p>
          <a:p>
            <a:r>
              <a:rPr lang="de-DE" sz="1400" b="1" dirty="0"/>
              <a:t>Q3: </a:t>
            </a:r>
            <a:r>
              <a:rPr lang="de-DE" sz="1400" dirty="0"/>
              <a:t>Die EU- Etappen, Institutionen, Erweiterung, Machtfaktor</a:t>
            </a:r>
          </a:p>
          <a:p>
            <a:endParaRPr lang="de-DE" sz="1400" dirty="0"/>
          </a:p>
          <a:p>
            <a:r>
              <a:rPr lang="de-DE" sz="1400" b="1" dirty="0"/>
              <a:t>Q4</a:t>
            </a:r>
            <a:r>
              <a:rPr lang="de-DE" sz="1400" dirty="0"/>
              <a:t>: Internationale Entwicklungen im 21. Jhd.</a:t>
            </a:r>
          </a:p>
          <a:p>
            <a:r>
              <a:rPr lang="de-DE" sz="1400" dirty="0"/>
              <a:t>Globalisierung, Internationale Konflikte</a:t>
            </a:r>
          </a:p>
          <a:p>
            <a:pPr algn="ctr"/>
            <a:endParaRPr lang="en-GB" sz="1400" dirty="0"/>
          </a:p>
        </p:txBody>
      </p:sp>
      <p:sp>
        <p:nvSpPr>
          <p:cNvPr id="12" name="Abgerundetes Rechteck 11"/>
          <p:cNvSpPr/>
          <p:nvPr/>
        </p:nvSpPr>
        <p:spPr>
          <a:xfrm>
            <a:off x="6012160" y="1628800"/>
            <a:ext cx="2592288" cy="4968552"/>
          </a:xfrm>
          <a:prstGeom prst="roundRect">
            <a:avLst/>
          </a:prstGeom>
          <a:solidFill>
            <a:srgbClr val="E5845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0" tIns="45711" rIns="91420" bIns="45711" rtlCol="0" anchor="ctr"/>
          <a:lstStyle/>
          <a:p>
            <a:r>
              <a:rPr lang="de-DE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Berufsfachschule</a:t>
            </a:r>
            <a:r>
              <a:rPr lang="de-DE" sz="1400" dirty="0"/>
              <a:t> </a:t>
            </a:r>
          </a:p>
          <a:p>
            <a:r>
              <a:rPr lang="de-DE" sz="1400" b="1" dirty="0"/>
              <a:t>1. Ausbildungsjahr: </a:t>
            </a:r>
            <a:r>
              <a:rPr lang="de-DE" sz="1400" dirty="0"/>
              <a:t>Grundrechte, Menschenrechte, Kinderrechte, Demokratie und Partizipation von Kindern</a:t>
            </a:r>
          </a:p>
          <a:p>
            <a:r>
              <a:rPr lang="de-DE" sz="1400" dirty="0"/>
              <a:t>Partizipation im Arbeitsleben, Arbeitsrecht, Tarifverträge und Tarifverhandlungen</a:t>
            </a:r>
          </a:p>
          <a:p>
            <a:endParaRPr lang="de-DE" sz="1400" dirty="0"/>
          </a:p>
          <a:p>
            <a:r>
              <a:rPr lang="de-DE" sz="1400" b="1" dirty="0"/>
              <a:t>2. Ausbildungsjahr:</a:t>
            </a:r>
          </a:p>
          <a:p>
            <a:r>
              <a:rPr lang="de-DE" sz="1400" u="sng" dirty="0"/>
              <a:t>Der Sozialstaat: </a:t>
            </a:r>
            <a:r>
              <a:rPr lang="de-DE" sz="1400" dirty="0"/>
              <a:t>Geschichte, Gerechtigkeit, Vorsorge, Versicherungen</a:t>
            </a:r>
          </a:p>
          <a:p>
            <a:r>
              <a:rPr lang="de-DE" sz="1400" u="sng" dirty="0"/>
              <a:t>Globalisierung: </a:t>
            </a:r>
            <a:r>
              <a:rPr lang="de-DE" sz="1400" dirty="0"/>
              <a:t>Ursachen, Chancen und Risiken</a:t>
            </a:r>
          </a:p>
          <a:p>
            <a:r>
              <a:rPr lang="de-DE" sz="1400" u="sng" dirty="0"/>
              <a:t>Die Europäische Union: </a:t>
            </a:r>
            <a:r>
              <a:rPr lang="de-DE" sz="1400" dirty="0"/>
              <a:t>Integration, Institutionen und Organe, Wirtschaftsfaktor</a:t>
            </a:r>
          </a:p>
          <a:p>
            <a:endParaRPr lang="de-DE" sz="1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360365" y="38340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Politische Wissenschaft</a:t>
            </a:r>
            <a:endParaRPr lang="en-GB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0948E24-FB20-4140-95CD-436298E841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/>
              <a:t>                    </a:t>
            </a:r>
            <a:fld id="{A4AD062A-7B67-482F-A7BF-83CDBBE06BC3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206528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TM01859861[[fn=Fachmesse]]</Template>
  <TotalTime>0</TotalTime>
  <Words>1350</Words>
  <Application>Microsoft Office PowerPoint</Application>
  <PresentationFormat>Bildschirmpräsentation (4:3)</PresentationFormat>
  <Paragraphs>273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Tradeshow</vt:lpstr>
      <vt:lpstr>Gesellschaftswissenschaften</vt:lpstr>
      <vt:lpstr>…und das in folgenden Fächern und Abteilungen der Anna-Freud-Schule:</vt:lpstr>
      <vt:lpstr>Sozialwissenschaften </vt:lpstr>
      <vt:lpstr>Sozialwissenschaften Semesterinhalte</vt:lpstr>
      <vt:lpstr>Sozialwissenschaften Methoden</vt:lpstr>
      <vt:lpstr>Geschichte </vt:lpstr>
      <vt:lpstr>Semesterinhalte Geschichte  </vt:lpstr>
      <vt:lpstr>Zugänge zur Geschichte </vt:lpstr>
      <vt:lpstr> </vt:lpstr>
      <vt:lpstr>Methoden im Fach PW und SK</vt:lpstr>
      <vt:lpstr>Das Fach „Soziologie“ …in der Fach- und Berufsoberschule …und in der sozialpädagogischen Assistenz</vt:lpstr>
      <vt:lpstr>Soziologie: „was ist das eigentlich?“</vt:lpstr>
      <vt:lpstr>Soziologie: „wie arbeitet man in der Soziologie?“</vt:lpstr>
      <vt:lpstr>Soziologie: „was erwartet mich?“ (FOS/BOS)</vt:lpstr>
      <vt:lpstr>Soziologie: „was erwartet mich?“ (Sozialassistenz)</vt:lpstr>
      <vt:lpstr>Wirtschaftswissenschaften Quartalsthemen und mögliche Fragestellungen  </vt:lpstr>
      <vt:lpstr>Wirtschaftswissenschaften Methoden und Arbeitsweisen </vt:lpstr>
      <vt:lpstr>Bildquellen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beats</dc:creator>
  <cp:lastModifiedBy>beats</cp:lastModifiedBy>
  <cp:revision>99</cp:revision>
  <dcterms:created xsi:type="dcterms:W3CDTF">2021-01-17T17:33:32Z</dcterms:created>
  <dcterms:modified xsi:type="dcterms:W3CDTF">2021-06-09T17:51:16Z</dcterms:modified>
</cp:coreProperties>
</file>